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45"/>
  </p:notesMasterIdLst>
  <p:sldIdLst>
    <p:sldId id="256" r:id="rId5"/>
    <p:sldId id="295" r:id="rId6"/>
    <p:sldId id="298" r:id="rId7"/>
    <p:sldId id="296" r:id="rId8"/>
    <p:sldId id="297" r:id="rId9"/>
    <p:sldId id="300" r:id="rId10"/>
    <p:sldId id="301" r:id="rId11"/>
    <p:sldId id="302" r:id="rId12"/>
    <p:sldId id="303" r:id="rId13"/>
    <p:sldId id="304" r:id="rId14"/>
    <p:sldId id="305" r:id="rId15"/>
    <p:sldId id="306" r:id="rId16"/>
    <p:sldId id="299" r:id="rId17"/>
    <p:sldId id="319" r:id="rId18"/>
    <p:sldId id="320" r:id="rId19"/>
    <p:sldId id="321" r:id="rId20"/>
    <p:sldId id="322" r:id="rId21"/>
    <p:sldId id="323" r:id="rId22"/>
    <p:sldId id="325" r:id="rId23"/>
    <p:sldId id="324" r:id="rId24"/>
    <p:sldId id="326" r:id="rId25"/>
    <p:sldId id="327" r:id="rId26"/>
    <p:sldId id="328" r:id="rId27"/>
    <p:sldId id="329" r:id="rId28"/>
    <p:sldId id="330" r:id="rId29"/>
    <p:sldId id="331" r:id="rId30"/>
    <p:sldId id="332" r:id="rId31"/>
    <p:sldId id="333" r:id="rId32"/>
    <p:sldId id="334" r:id="rId33"/>
    <p:sldId id="335" r:id="rId34"/>
    <p:sldId id="336" r:id="rId35"/>
    <p:sldId id="337" r:id="rId36"/>
    <p:sldId id="338" r:id="rId37"/>
    <p:sldId id="339" r:id="rId38"/>
    <p:sldId id="340" r:id="rId39"/>
    <p:sldId id="341" r:id="rId40"/>
    <p:sldId id="293" r:id="rId41"/>
    <p:sldId id="342" r:id="rId42"/>
    <p:sldId id="258" r:id="rId43"/>
    <p:sldId id="260" r:id="rId44"/>
  </p:sldIdLst>
  <p:sldSz cx="18288000" cy="10287000"/>
  <p:notesSz cx="6858000" cy="9144000"/>
  <p:embeddedFontLst>
    <p:embeddedFont>
      <p:font typeface="Gotham Bold" panose="020B0604020202020204" charset="0"/>
      <p:regular r:id="rId46"/>
    </p:embeddedFont>
    <p:embeddedFont>
      <p:font typeface="Gotham" panose="020B0604020202020204" charset="0"/>
      <p:regular r:id="rId47"/>
    </p:embeddedFont>
    <p:embeddedFont>
      <p:font typeface="Calibri" panose="020F0502020204030204" pitchFamily="34" charset="0"/>
      <p:regular r:id="rId48"/>
      <p:bold r:id="rId49"/>
      <p:italic r:id="rId50"/>
      <p:boldItalic r:id="rId5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2DCD14D-5E76-F2BE-3FCA-17CA2CE4BD57}" name="Márcio de Abreu Andrade Rodrigues (SEGOV)" initials="M(" userId="S::m1371682@ca.mg.gov.br::db29ec25-2c5c-49e9-9b60-37392b219f8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B1C1C"/>
    <a:srgbClr val="DFE1E4"/>
    <a:srgbClr val="D407DB"/>
    <a:srgbClr val="034F6E"/>
    <a:srgbClr val="FC9F4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8B4193E-F9CF-03E9-8EA8-88D5DBD34F14}" v="4468" dt="2026-05-04T22:30:47.329"/>
    <p1510:client id="{42CB5C01-6027-0322-2C12-3405B3300B1B}" v="3295" dt="2026-05-05T17:43:55.572"/>
    <p1510:client id="{53962BAB-1AE7-AA0D-4AD9-86CBCBABC1A6}" v="4865" dt="2026-05-05T22:09:33.591"/>
    <p1510:client id="{CB386F26-98A0-1E08-EA0D-B24BDBF4AB23}" v="696" dt="2026-05-05T18:51:45.49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7" d="100"/>
          <a:sy n="57" d="100"/>
        </p:scale>
        <p:origin x="342" y="12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font" Target="fonts/font2.fntdata"/><Relationship Id="rId50" Type="http://schemas.openxmlformats.org/officeDocument/2006/relationships/font" Target="fonts/font5.fntdata"/><Relationship Id="rId55"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3" Type="http://schemas.openxmlformats.org/officeDocument/2006/relationships/viewProps" Target="viewProp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font" Target="fonts/font3.fntdata"/><Relationship Id="rId56" Type="http://schemas.microsoft.com/office/2018/10/relationships/authors" Target="authors.xml"/><Relationship Id="rId8" Type="http://schemas.openxmlformats.org/officeDocument/2006/relationships/slide" Target="slides/slide4.xml"/><Relationship Id="rId51" Type="http://schemas.openxmlformats.org/officeDocument/2006/relationships/font" Target="fonts/font6.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font" Target="fonts/font1.fntdata"/><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4.fntdata"/><Relationship Id="rId57" Type="http://schemas.microsoft.com/office/2015/10/relationships/revisionInfo" Target="revisionInfo.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749818E-D050-47C2-836C-9A029F60B8FF}" type="doc">
      <dgm:prSet loTypeId="urn:microsoft.com/office/officeart/2005/8/layout/process3" loCatId="process" qsTypeId="urn:microsoft.com/office/officeart/2005/8/quickstyle/simple1" qsCatId="simple" csTypeId="urn:microsoft.com/office/officeart/2005/8/colors/accent1_2" csCatId="accent1" phldr="1"/>
      <dgm:spPr/>
      <dgm:t>
        <a:bodyPr/>
        <a:lstStyle/>
        <a:p>
          <a:endParaRPr lang="pt-BR"/>
        </a:p>
      </dgm:t>
    </dgm:pt>
    <dgm:pt modelId="{01CF1B22-08AE-4790-8898-F54DA56C7F2E}">
      <dgm:prSet phldrT="[Texto]" phldr="0"/>
      <dgm:spPr/>
      <dgm:t>
        <a:bodyPr/>
        <a:lstStyle/>
        <a:p>
          <a:pPr rtl="0"/>
          <a:r>
            <a:rPr lang="pt-BR" b="1" dirty="0">
              <a:latin typeface="Aptos Display" panose="020F0302020204030204"/>
            </a:rPr>
            <a:t>Área Técnica do Concedente</a:t>
          </a:r>
          <a:endParaRPr lang="pt-BR" b="1" dirty="0"/>
        </a:p>
      </dgm:t>
    </dgm:pt>
    <dgm:pt modelId="{B6B9AC2C-F647-4F4C-B34C-BFD168C99108}" type="parTrans" cxnId="{D41F0D28-1D1C-4A01-B5B2-8DAFC4ABCF0E}">
      <dgm:prSet/>
      <dgm:spPr/>
      <dgm:t>
        <a:bodyPr/>
        <a:lstStyle/>
        <a:p>
          <a:endParaRPr lang="pt-BR"/>
        </a:p>
      </dgm:t>
    </dgm:pt>
    <dgm:pt modelId="{8DB2254B-C874-494E-AEBC-0D59CF37A7DD}" type="sibTrans" cxnId="{D41F0D28-1D1C-4A01-B5B2-8DAFC4ABCF0E}">
      <dgm:prSet/>
      <dgm:spPr/>
      <dgm:t>
        <a:bodyPr/>
        <a:lstStyle/>
        <a:p>
          <a:endParaRPr lang="pt-BR" dirty="0"/>
        </a:p>
      </dgm:t>
    </dgm:pt>
    <dgm:pt modelId="{BBE1AE06-7674-445D-AFC8-E7630329E313}">
      <dgm:prSet phldrT="[Texto]" phldr="0"/>
      <dgm:spPr/>
      <dgm:t>
        <a:bodyPr/>
        <a:lstStyle/>
        <a:p>
          <a:pPr rtl="0"/>
          <a:r>
            <a:rPr lang="pt-BR" b="1" dirty="0">
              <a:latin typeface="Aptos Display" panose="020F0302020204030204"/>
            </a:rPr>
            <a:t>Recebimento da prestação de contas;</a:t>
          </a:r>
          <a:endParaRPr lang="pt-BR" b="1" dirty="0"/>
        </a:p>
      </dgm:t>
    </dgm:pt>
    <dgm:pt modelId="{E2FF6EC3-1AC9-4C2F-A3CD-C76BECD90AC0}" type="parTrans" cxnId="{40E9352A-B6F6-4643-867C-F75827CE1B0C}">
      <dgm:prSet/>
      <dgm:spPr/>
      <dgm:t>
        <a:bodyPr/>
        <a:lstStyle/>
        <a:p>
          <a:endParaRPr lang="pt-BR"/>
        </a:p>
      </dgm:t>
    </dgm:pt>
    <dgm:pt modelId="{80767C3E-04A4-4438-A4CD-DEC8699A0544}" type="sibTrans" cxnId="{40E9352A-B6F6-4643-867C-F75827CE1B0C}">
      <dgm:prSet/>
      <dgm:spPr/>
      <dgm:t>
        <a:bodyPr/>
        <a:lstStyle/>
        <a:p>
          <a:endParaRPr lang="pt-BR"/>
        </a:p>
      </dgm:t>
    </dgm:pt>
    <dgm:pt modelId="{164F2C77-26F8-4355-AED5-4CEB074055C6}">
      <dgm:prSet phldrT="[Texto]" phldr="0"/>
      <dgm:spPr/>
      <dgm:t>
        <a:bodyPr/>
        <a:lstStyle/>
        <a:p>
          <a:pPr rtl="0"/>
          <a:r>
            <a:rPr lang="pt-BR" b="1" dirty="0">
              <a:latin typeface="Aptos Display" panose="020F0302020204030204"/>
            </a:rPr>
            <a:t>Conferência da documentação</a:t>
          </a:r>
          <a:endParaRPr lang="pt-BR" b="1" dirty="0"/>
        </a:p>
      </dgm:t>
    </dgm:pt>
    <dgm:pt modelId="{9211DA93-1BC1-49AA-9D6C-E36747FCF528}" type="parTrans" cxnId="{6350414E-3BB1-4BD0-9280-EC22ABEA97A8}">
      <dgm:prSet/>
      <dgm:spPr/>
      <dgm:t>
        <a:bodyPr/>
        <a:lstStyle/>
        <a:p>
          <a:endParaRPr lang="pt-BR"/>
        </a:p>
      </dgm:t>
    </dgm:pt>
    <dgm:pt modelId="{21D309A3-3D5A-4025-98A2-F3264182443A}" type="sibTrans" cxnId="{6350414E-3BB1-4BD0-9280-EC22ABEA97A8}">
      <dgm:prSet/>
      <dgm:spPr/>
      <dgm:t>
        <a:bodyPr/>
        <a:lstStyle/>
        <a:p>
          <a:endParaRPr lang="pt-BR"/>
        </a:p>
      </dgm:t>
    </dgm:pt>
    <dgm:pt modelId="{F95F868F-B8DF-48C5-877A-C8942F1DBA50}">
      <dgm:prSet phldrT="[Texto]" phldr="0"/>
      <dgm:spPr/>
      <dgm:t>
        <a:bodyPr/>
        <a:lstStyle/>
        <a:p>
          <a:pPr rtl="0"/>
          <a:r>
            <a:rPr lang="pt-BR" b="1" dirty="0"/>
            <a:t>Área Técnica do Concedente</a:t>
          </a:r>
        </a:p>
      </dgm:t>
    </dgm:pt>
    <dgm:pt modelId="{7728D8E8-11F3-4044-8397-DB1C1FA7C692}" type="parTrans" cxnId="{8D15F243-CF53-44AA-A3E3-7445CF55F211}">
      <dgm:prSet/>
      <dgm:spPr/>
      <dgm:t>
        <a:bodyPr/>
        <a:lstStyle/>
        <a:p>
          <a:endParaRPr lang="pt-BR"/>
        </a:p>
      </dgm:t>
    </dgm:pt>
    <dgm:pt modelId="{A46F82C3-0CB3-412E-BCA5-4EB38E91BE74}" type="sibTrans" cxnId="{8D15F243-CF53-44AA-A3E3-7445CF55F211}">
      <dgm:prSet/>
      <dgm:spPr/>
      <dgm:t>
        <a:bodyPr/>
        <a:lstStyle/>
        <a:p>
          <a:endParaRPr lang="pt-BR" dirty="0"/>
        </a:p>
      </dgm:t>
    </dgm:pt>
    <dgm:pt modelId="{AA772EF8-CFA6-4BC9-A35A-20C509B7B684}">
      <dgm:prSet phldrT="[Texto]" phldr="0"/>
      <dgm:spPr/>
      <dgm:t>
        <a:bodyPr/>
        <a:lstStyle/>
        <a:p>
          <a:pPr rtl="0"/>
          <a:r>
            <a:rPr lang="pt-BR" b="1" dirty="0">
              <a:latin typeface="Aptos Display" panose="020F0302020204030204"/>
            </a:rPr>
            <a:t>Preenchimento do parecer técnico</a:t>
          </a:r>
          <a:endParaRPr lang="pt-BR" b="1" dirty="0"/>
        </a:p>
      </dgm:t>
    </dgm:pt>
    <dgm:pt modelId="{7765E8F2-D4A3-420E-AFD8-0CD46E099E18}" type="parTrans" cxnId="{68D3C88F-17C2-4FBC-BC27-06B8CFFD02B2}">
      <dgm:prSet/>
      <dgm:spPr/>
      <dgm:t>
        <a:bodyPr/>
        <a:lstStyle/>
        <a:p>
          <a:endParaRPr lang="pt-BR"/>
        </a:p>
      </dgm:t>
    </dgm:pt>
    <dgm:pt modelId="{24AC01B8-14C6-4EE8-9E97-44183F1ABF2F}" type="sibTrans" cxnId="{68D3C88F-17C2-4FBC-BC27-06B8CFFD02B2}">
      <dgm:prSet/>
      <dgm:spPr/>
      <dgm:t>
        <a:bodyPr/>
        <a:lstStyle/>
        <a:p>
          <a:endParaRPr lang="pt-BR"/>
        </a:p>
      </dgm:t>
    </dgm:pt>
    <dgm:pt modelId="{6B9BADF5-D378-43D5-9169-8B8DF111545A}">
      <dgm:prSet phldrT="[Texto]" phldr="0"/>
      <dgm:spPr/>
      <dgm:t>
        <a:bodyPr/>
        <a:lstStyle/>
        <a:p>
          <a:pPr rtl="0"/>
          <a:r>
            <a:rPr lang="pt-BR" b="1" dirty="0">
              <a:latin typeface="Aptos Display" panose="020F0302020204030204"/>
            </a:rPr>
            <a:t>Preenchimento do parecer financeiro</a:t>
          </a:r>
          <a:endParaRPr lang="pt-BR" b="1" dirty="0"/>
        </a:p>
      </dgm:t>
    </dgm:pt>
    <dgm:pt modelId="{A68D62B9-781D-4FFB-BC70-D923A656143E}" type="parTrans" cxnId="{EECE2887-7787-4C7F-BC2A-BFE49D7D5871}">
      <dgm:prSet/>
      <dgm:spPr/>
      <dgm:t>
        <a:bodyPr/>
        <a:lstStyle/>
        <a:p>
          <a:endParaRPr lang="pt-BR"/>
        </a:p>
      </dgm:t>
    </dgm:pt>
    <dgm:pt modelId="{AE02037F-9848-4D13-91CE-F8447675852B}" type="sibTrans" cxnId="{EECE2887-7787-4C7F-BC2A-BFE49D7D5871}">
      <dgm:prSet/>
      <dgm:spPr/>
      <dgm:t>
        <a:bodyPr/>
        <a:lstStyle/>
        <a:p>
          <a:endParaRPr lang="pt-BR"/>
        </a:p>
      </dgm:t>
    </dgm:pt>
    <dgm:pt modelId="{3DD627C0-FC5E-4151-83F3-7DA7A9253F26}">
      <dgm:prSet phldr="0"/>
      <dgm:spPr/>
      <dgm:t>
        <a:bodyPr/>
        <a:lstStyle/>
        <a:p>
          <a:pPr algn="l" rtl="0"/>
          <a:r>
            <a:rPr lang="pt-BR" b="1" dirty="0"/>
            <a:t>Área Técnica do Concedente</a:t>
          </a:r>
        </a:p>
      </dgm:t>
    </dgm:pt>
    <dgm:pt modelId="{6187EF22-4BE0-4114-9220-FFAE960207D0}" type="parTrans" cxnId="{80C6299E-2A1A-440A-94A7-07C3358C7D0C}">
      <dgm:prSet/>
      <dgm:spPr/>
    </dgm:pt>
    <dgm:pt modelId="{CBD0A4BD-610B-439D-BCD3-9C2FB5C5F890}" type="sibTrans" cxnId="{80C6299E-2A1A-440A-94A7-07C3358C7D0C}">
      <dgm:prSet/>
      <dgm:spPr/>
      <dgm:t>
        <a:bodyPr/>
        <a:lstStyle/>
        <a:p>
          <a:endParaRPr lang="pt-BR" dirty="0"/>
        </a:p>
      </dgm:t>
    </dgm:pt>
    <dgm:pt modelId="{A5DCA722-D609-4FA0-9196-FA29D293B270}">
      <dgm:prSet phldr="0"/>
      <dgm:spPr/>
      <dgm:t>
        <a:bodyPr/>
        <a:lstStyle/>
        <a:p>
          <a:pPr rtl="0"/>
          <a:r>
            <a:rPr lang="pt-BR" b="1" dirty="0">
              <a:latin typeface="Aptos Display" panose="020F0302020204030204"/>
            </a:rPr>
            <a:t>Emissão do relatório consolidado de prestação de contas</a:t>
          </a:r>
        </a:p>
      </dgm:t>
    </dgm:pt>
    <dgm:pt modelId="{0362A117-AF95-4F79-91E5-F4F5B1D68AB5}" type="parTrans" cxnId="{FDBB62D8-1C9B-4D06-9927-3DF2F834931A}">
      <dgm:prSet/>
      <dgm:spPr/>
    </dgm:pt>
    <dgm:pt modelId="{FD2B81BB-9152-46F4-9CC1-516CCDEBBE78}" type="sibTrans" cxnId="{FDBB62D8-1C9B-4D06-9927-3DF2F834931A}">
      <dgm:prSet/>
      <dgm:spPr/>
    </dgm:pt>
    <dgm:pt modelId="{EE32E158-7C1A-41FA-A224-E6C8FDA2C44E}">
      <dgm:prSet phldr="0"/>
      <dgm:spPr/>
      <dgm:t>
        <a:bodyPr/>
        <a:lstStyle/>
        <a:p>
          <a:pPr rtl="0"/>
          <a:r>
            <a:rPr lang="pt-BR" dirty="0">
              <a:latin typeface="Aptos Display" panose="020F0302020204030204"/>
            </a:rPr>
            <a:t> </a:t>
          </a:r>
          <a:r>
            <a:rPr lang="pt-BR" b="1" dirty="0">
              <a:solidFill>
                <a:schemeClr val="bg1"/>
              </a:solidFill>
              <a:latin typeface="Aptos Display" panose="020F0302020204030204"/>
            </a:rPr>
            <a:t>Ordenador</a:t>
          </a:r>
          <a:r>
            <a:rPr lang="pt-BR" b="1" dirty="0">
              <a:solidFill>
                <a:schemeClr val="bg1"/>
              </a:solidFill>
            </a:rPr>
            <a:t> de despesas</a:t>
          </a:r>
        </a:p>
      </dgm:t>
    </dgm:pt>
    <dgm:pt modelId="{D64333BE-EA86-4AB9-889D-0A6FED2E4F8E}" type="parTrans" cxnId="{5E27F7F4-D394-4A52-9326-000BE68CFD1A}">
      <dgm:prSet/>
      <dgm:spPr/>
    </dgm:pt>
    <dgm:pt modelId="{F057DE9E-AD65-40F2-9F65-62408266B479}" type="sibTrans" cxnId="{5E27F7F4-D394-4A52-9326-000BE68CFD1A}">
      <dgm:prSet/>
      <dgm:spPr/>
      <dgm:t>
        <a:bodyPr/>
        <a:lstStyle/>
        <a:p>
          <a:endParaRPr lang="pt-BR"/>
        </a:p>
      </dgm:t>
    </dgm:pt>
    <dgm:pt modelId="{BDE2AEC7-F17B-481D-85FE-5DEB677E4843}">
      <dgm:prSet phldr="0"/>
      <dgm:spPr/>
      <dgm:t>
        <a:bodyPr/>
        <a:lstStyle/>
        <a:p>
          <a:pPr rtl="0"/>
          <a:r>
            <a:rPr lang="pt-BR" b="1" dirty="0">
              <a:latin typeface="Aptos Display" panose="020F0302020204030204"/>
            </a:rPr>
            <a:t> Decidir pela aprovação ou não da prestação de contas</a:t>
          </a:r>
        </a:p>
      </dgm:t>
    </dgm:pt>
    <dgm:pt modelId="{BE23F0C4-4BAE-4E7F-A033-F01935A5F803}" type="parTrans" cxnId="{7B414632-36D8-478B-90D6-67B4F09689CC}">
      <dgm:prSet/>
      <dgm:spPr/>
    </dgm:pt>
    <dgm:pt modelId="{2795197C-DBED-45D9-B341-9D197125DC3E}" type="sibTrans" cxnId="{7B414632-36D8-478B-90D6-67B4F09689CC}">
      <dgm:prSet/>
      <dgm:spPr/>
    </dgm:pt>
    <dgm:pt modelId="{ADBF8440-C495-4943-898A-C777387E14E2}" type="pres">
      <dgm:prSet presAssocID="{6749818E-D050-47C2-836C-9A029F60B8FF}" presName="linearFlow" presStyleCnt="0">
        <dgm:presLayoutVars>
          <dgm:dir/>
          <dgm:animLvl val="lvl"/>
          <dgm:resizeHandles val="exact"/>
        </dgm:presLayoutVars>
      </dgm:prSet>
      <dgm:spPr/>
      <dgm:t>
        <a:bodyPr/>
        <a:lstStyle/>
        <a:p>
          <a:endParaRPr lang="pt-BR"/>
        </a:p>
      </dgm:t>
    </dgm:pt>
    <dgm:pt modelId="{47CF6222-DD96-48A2-9DBC-E41EE39BD75C}" type="pres">
      <dgm:prSet presAssocID="{01CF1B22-08AE-4790-8898-F54DA56C7F2E}" presName="composite" presStyleCnt="0"/>
      <dgm:spPr/>
    </dgm:pt>
    <dgm:pt modelId="{622C4DC1-9680-4046-BEF8-354BE9B08D9B}" type="pres">
      <dgm:prSet presAssocID="{01CF1B22-08AE-4790-8898-F54DA56C7F2E}" presName="parTx" presStyleLbl="node1" presStyleIdx="0" presStyleCnt="4">
        <dgm:presLayoutVars>
          <dgm:chMax val="0"/>
          <dgm:chPref val="0"/>
          <dgm:bulletEnabled val="1"/>
        </dgm:presLayoutVars>
      </dgm:prSet>
      <dgm:spPr/>
      <dgm:t>
        <a:bodyPr/>
        <a:lstStyle/>
        <a:p>
          <a:endParaRPr lang="pt-BR"/>
        </a:p>
      </dgm:t>
    </dgm:pt>
    <dgm:pt modelId="{0CE72FB0-096D-4992-84AA-3208F5563B3B}" type="pres">
      <dgm:prSet presAssocID="{01CF1B22-08AE-4790-8898-F54DA56C7F2E}" presName="parSh" presStyleLbl="node1" presStyleIdx="0" presStyleCnt="4"/>
      <dgm:spPr/>
      <dgm:t>
        <a:bodyPr/>
        <a:lstStyle/>
        <a:p>
          <a:endParaRPr lang="pt-BR"/>
        </a:p>
      </dgm:t>
    </dgm:pt>
    <dgm:pt modelId="{21FCC8DC-52D5-47A8-A913-1BE079F74C5B}" type="pres">
      <dgm:prSet presAssocID="{01CF1B22-08AE-4790-8898-F54DA56C7F2E}" presName="desTx" presStyleLbl="fgAcc1" presStyleIdx="0" presStyleCnt="4">
        <dgm:presLayoutVars>
          <dgm:bulletEnabled val="1"/>
        </dgm:presLayoutVars>
      </dgm:prSet>
      <dgm:spPr/>
      <dgm:t>
        <a:bodyPr/>
        <a:lstStyle/>
        <a:p>
          <a:endParaRPr lang="pt-BR"/>
        </a:p>
      </dgm:t>
    </dgm:pt>
    <dgm:pt modelId="{9ABF88B9-C77F-4FAB-BA87-485A4FE31522}" type="pres">
      <dgm:prSet presAssocID="{8DB2254B-C874-494E-AEBC-0D59CF37A7DD}" presName="sibTrans" presStyleLbl="sibTrans2D1" presStyleIdx="0" presStyleCnt="3"/>
      <dgm:spPr/>
      <dgm:t>
        <a:bodyPr/>
        <a:lstStyle/>
        <a:p>
          <a:endParaRPr lang="pt-BR"/>
        </a:p>
      </dgm:t>
    </dgm:pt>
    <dgm:pt modelId="{07B20EA7-44DD-421D-A8C5-05A4EB7507FF}" type="pres">
      <dgm:prSet presAssocID="{8DB2254B-C874-494E-AEBC-0D59CF37A7DD}" presName="connTx" presStyleLbl="sibTrans2D1" presStyleIdx="0" presStyleCnt="3"/>
      <dgm:spPr/>
      <dgm:t>
        <a:bodyPr/>
        <a:lstStyle/>
        <a:p>
          <a:endParaRPr lang="pt-BR"/>
        </a:p>
      </dgm:t>
    </dgm:pt>
    <dgm:pt modelId="{D4F70D15-BC26-43E3-B389-8FA0FB207212}" type="pres">
      <dgm:prSet presAssocID="{F95F868F-B8DF-48C5-877A-C8942F1DBA50}" presName="composite" presStyleCnt="0"/>
      <dgm:spPr/>
    </dgm:pt>
    <dgm:pt modelId="{A6D93036-9F94-464B-9C53-113597B15AB5}" type="pres">
      <dgm:prSet presAssocID="{F95F868F-B8DF-48C5-877A-C8942F1DBA50}" presName="parTx" presStyleLbl="node1" presStyleIdx="0" presStyleCnt="4">
        <dgm:presLayoutVars>
          <dgm:chMax val="0"/>
          <dgm:chPref val="0"/>
          <dgm:bulletEnabled val="1"/>
        </dgm:presLayoutVars>
      </dgm:prSet>
      <dgm:spPr/>
      <dgm:t>
        <a:bodyPr/>
        <a:lstStyle/>
        <a:p>
          <a:endParaRPr lang="pt-BR"/>
        </a:p>
      </dgm:t>
    </dgm:pt>
    <dgm:pt modelId="{8DC9097B-2A66-47E1-A8B9-999A917F19EC}" type="pres">
      <dgm:prSet presAssocID="{F95F868F-B8DF-48C5-877A-C8942F1DBA50}" presName="parSh" presStyleLbl="node1" presStyleIdx="1" presStyleCnt="4"/>
      <dgm:spPr/>
      <dgm:t>
        <a:bodyPr/>
        <a:lstStyle/>
        <a:p>
          <a:endParaRPr lang="pt-BR"/>
        </a:p>
      </dgm:t>
    </dgm:pt>
    <dgm:pt modelId="{6F2FED7E-522E-4D65-8F8E-B14AC1CC314F}" type="pres">
      <dgm:prSet presAssocID="{F95F868F-B8DF-48C5-877A-C8942F1DBA50}" presName="desTx" presStyleLbl="fgAcc1" presStyleIdx="1" presStyleCnt="4">
        <dgm:presLayoutVars>
          <dgm:bulletEnabled val="1"/>
        </dgm:presLayoutVars>
      </dgm:prSet>
      <dgm:spPr/>
      <dgm:t>
        <a:bodyPr/>
        <a:lstStyle/>
        <a:p>
          <a:endParaRPr lang="pt-BR"/>
        </a:p>
      </dgm:t>
    </dgm:pt>
    <dgm:pt modelId="{BC050F29-B40B-437F-B848-A035F1C99410}" type="pres">
      <dgm:prSet presAssocID="{A46F82C3-0CB3-412E-BCA5-4EB38E91BE74}" presName="sibTrans" presStyleLbl="sibTrans2D1" presStyleIdx="1" presStyleCnt="3"/>
      <dgm:spPr/>
      <dgm:t>
        <a:bodyPr/>
        <a:lstStyle/>
        <a:p>
          <a:endParaRPr lang="pt-BR"/>
        </a:p>
      </dgm:t>
    </dgm:pt>
    <dgm:pt modelId="{FA9113A4-7861-4430-A66E-6B853506B0B2}" type="pres">
      <dgm:prSet presAssocID="{A46F82C3-0CB3-412E-BCA5-4EB38E91BE74}" presName="connTx" presStyleLbl="sibTrans2D1" presStyleIdx="1" presStyleCnt="3"/>
      <dgm:spPr/>
      <dgm:t>
        <a:bodyPr/>
        <a:lstStyle/>
        <a:p>
          <a:endParaRPr lang="pt-BR"/>
        </a:p>
      </dgm:t>
    </dgm:pt>
    <dgm:pt modelId="{DA219050-6B35-4290-802D-E30EFD9B7BEC}" type="pres">
      <dgm:prSet presAssocID="{3DD627C0-FC5E-4151-83F3-7DA7A9253F26}" presName="composite" presStyleCnt="0"/>
      <dgm:spPr/>
    </dgm:pt>
    <dgm:pt modelId="{43C93174-116A-46BE-9FD1-CC9B75D3C98B}" type="pres">
      <dgm:prSet presAssocID="{3DD627C0-FC5E-4151-83F3-7DA7A9253F26}" presName="parTx" presStyleLbl="node1" presStyleIdx="1" presStyleCnt="4">
        <dgm:presLayoutVars>
          <dgm:chMax val="0"/>
          <dgm:chPref val="0"/>
          <dgm:bulletEnabled val="1"/>
        </dgm:presLayoutVars>
      </dgm:prSet>
      <dgm:spPr/>
      <dgm:t>
        <a:bodyPr/>
        <a:lstStyle/>
        <a:p>
          <a:endParaRPr lang="pt-BR"/>
        </a:p>
      </dgm:t>
    </dgm:pt>
    <dgm:pt modelId="{E3C43FA3-76D5-44AF-BCE7-387FF48BDDB0}" type="pres">
      <dgm:prSet presAssocID="{3DD627C0-FC5E-4151-83F3-7DA7A9253F26}" presName="parSh" presStyleLbl="node1" presStyleIdx="2" presStyleCnt="4"/>
      <dgm:spPr/>
      <dgm:t>
        <a:bodyPr/>
        <a:lstStyle/>
        <a:p>
          <a:endParaRPr lang="pt-BR"/>
        </a:p>
      </dgm:t>
    </dgm:pt>
    <dgm:pt modelId="{2DF80F6C-89D2-4C96-BE44-20ACB2DE6027}" type="pres">
      <dgm:prSet presAssocID="{3DD627C0-FC5E-4151-83F3-7DA7A9253F26}" presName="desTx" presStyleLbl="fgAcc1" presStyleIdx="2" presStyleCnt="4">
        <dgm:presLayoutVars>
          <dgm:bulletEnabled val="1"/>
        </dgm:presLayoutVars>
      </dgm:prSet>
      <dgm:spPr/>
      <dgm:t>
        <a:bodyPr/>
        <a:lstStyle/>
        <a:p>
          <a:endParaRPr lang="pt-BR"/>
        </a:p>
      </dgm:t>
    </dgm:pt>
    <dgm:pt modelId="{6863C16F-6C72-4589-9099-605D0EFB2E0C}" type="pres">
      <dgm:prSet presAssocID="{CBD0A4BD-610B-439D-BCD3-9C2FB5C5F890}" presName="sibTrans" presStyleLbl="sibTrans2D1" presStyleIdx="2" presStyleCnt="3"/>
      <dgm:spPr/>
      <dgm:t>
        <a:bodyPr/>
        <a:lstStyle/>
        <a:p>
          <a:endParaRPr lang="pt-BR"/>
        </a:p>
      </dgm:t>
    </dgm:pt>
    <dgm:pt modelId="{F7FF886A-02D5-4CB3-9683-DF0C5185C9A2}" type="pres">
      <dgm:prSet presAssocID="{CBD0A4BD-610B-439D-BCD3-9C2FB5C5F890}" presName="connTx" presStyleLbl="sibTrans2D1" presStyleIdx="2" presStyleCnt="3"/>
      <dgm:spPr/>
      <dgm:t>
        <a:bodyPr/>
        <a:lstStyle/>
        <a:p>
          <a:endParaRPr lang="pt-BR"/>
        </a:p>
      </dgm:t>
    </dgm:pt>
    <dgm:pt modelId="{D646035C-3D76-4D14-87DD-31A74EAEE727}" type="pres">
      <dgm:prSet presAssocID="{EE32E158-7C1A-41FA-A224-E6C8FDA2C44E}" presName="composite" presStyleCnt="0"/>
      <dgm:spPr/>
    </dgm:pt>
    <dgm:pt modelId="{557CD419-2D1C-4DE4-9966-621C83E3CF2B}" type="pres">
      <dgm:prSet presAssocID="{EE32E158-7C1A-41FA-A224-E6C8FDA2C44E}" presName="parTx" presStyleLbl="node1" presStyleIdx="2" presStyleCnt="4">
        <dgm:presLayoutVars>
          <dgm:chMax val="0"/>
          <dgm:chPref val="0"/>
          <dgm:bulletEnabled val="1"/>
        </dgm:presLayoutVars>
      </dgm:prSet>
      <dgm:spPr/>
      <dgm:t>
        <a:bodyPr/>
        <a:lstStyle/>
        <a:p>
          <a:endParaRPr lang="pt-BR"/>
        </a:p>
      </dgm:t>
    </dgm:pt>
    <dgm:pt modelId="{9D3812C5-F554-4966-9556-ACCFF9E12B25}" type="pres">
      <dgm:prSet presAssocID="{EE32E158-7C1A-41FA-A224-E6C8FDA2C44E}" presName="parSh" presStyleLbl="node1" presStyleIdx="3" presStyleCnt="4"/>
      <dgm:spPr/>
      <dgm:t>
        <a:bodyPr/>
        <a:lstStyle/>
        <a:p>
          <a:endParaRPr lang="pt-BR"/>
        </a:p>
      </dgm:t>
    </dgm:pt>
    <dgm:pt modelId="{1E113DC3-0038-4E67-9B36-91E438342985}" type="pres">
      <dgm:prSet presAssocID="{EE32E158-7C1A-41FA-A224-E6C8FDA2C44E}" presName="desTx" presStyleLbl="fgAcc1" presStyleIdx="3" presStyleCnt="4">
        <dgm:presLayoutVars>
          <dgm:bulletEnabled val="1"/>
        </dgm:presLayoutVars>
      </dgm:prSet>
      <dgm:spPr/>
      <dgm:t>
        <a:bodyPr/>
        <a:lstStyle/>
        <a:p>
          <a:endParaRPr lang="pt-BR"/>
        </a:p>
      </dgm:t>
    </dgm:pt>
  </dgm:ptLst>
  <dgm:cxnLst>
    <dgm:cxn modelId="{AB93FB06-7C7D-4683-B04B-B9B7ABC9B3A9}" type="presOf" srcId="{BDE2AEC7-F17B-481D-85FE-5DEB677E4843}" destId="{1E113DC3-0038-4E67-9B36-91E438342985}" srcOrd="0" destOrd="0" presId="urn:microsoft.com/office/officeart/2005/8/layout/process3"/>
    <dgm:cxn modelId="{8E15781F-04D7-48ED-B061-8E625F1BC9F3}" type="presOf" srcId="{F95F868F-B8DF-48C5-877A-C8942F1DBA50}" destId="{A6D93036-9F94-464B-9C53-113597B15AB5}" srcOrd="0" destOrd="0" presId="urn:microsoft.com/office/officeart/2005/8/layout/process3"/>
    <dgm:cxn modelId="{68D3C88F-17C2-4FBC-BC27-06B8CFFD02B2}" srcId="{F95F868F-B8DF-48C5-877A-C8942F1DBA50}" destId="{AA772EF8-CFA6-4BC9-A35A-20C509B7B684}" srcOrd="0" destOrd="0" parTransId="{7765E8F2-D4A3-420E-AFD8-0CD46E099E18}" sibTransId="{24AC01B8-14C6-4EE8-9E97-44183F1ABF2F}"/>
    <dgm:cxn modelId="{B9464F0A-F8FA-41F7-BD27-A8B9AC62F824}" type="presOf" srcId="{A46F82C3-0CB3-412E-BCA5-4EB38E91BE74}" destId="{BC050F29-B40B-437F-B848-A035F1C99410}" srcOrd="0" destOrd="0" presId="urn:microsoft.com/office/officeart/2005/8/layout/process3"/>
    <dgm:cxn modelId="{F03FBE5D-BBFC-4135-BCCB-566CD11C9023}" type="presOf" srcId="{F95F868F-B8DF-48C5-877A-C8942F1DBA50}" destId="{8DC9097B-2A66-47E1-A8B9-999A917F19EC}" srcOrd="1" destOrd="0" presId="urn:microsoft.com/office/officeart/2005/8/layout/process3"/>
    <dgm:cxn modelId="{27D8B0B3-BDDD-4A94-8B2F-0660173160C1}" type="presOf" srcId="{8DB2254B-C874-494E-AEBC-0D59CF37A7DD}" destId="{07B20EA7-44DD-421D-A8C5-05A4EB7507FF}" srcOrd="1" destOrd="0" presId="urn:microsoft.com/office/officeart/2005/8/layout/process3"/>
    <dgm:cxn modelId="{90C24E9A-3652-489A-AF9D-4AEBB0A2AD0E}" type="presOf" srcId="{CBD0A4BD-610B-439D-BCD3-9C2FB5C5F890}" destId="{6863C16F-6C72-4589-9099-605D0EFB2E0C}" srcOrd="0" destOrd="0" presId="urn:microsoft.com/office/officeart/2005/8/layout/process3"/>
    <dgm:cxn modelId="{EECE2887-7787-4C7F-BC2A-BFE49D7D5871}" srcId="{F95F868F-B8DF-48C5-877A-C8942F1DBA50}" destId="{6B9BADF5-D378-43D5-9169-8B8DF111545A}" srcOrd="1" destOrd="0" parTransId="{A68D62B9-781D-4FFB-BC70-D923A656143E}" sibTransId="{AE02037F-9848-4D13-91CE-F8447675852B}"/>
    <dgm:cxn modelId="{E4C86CE0-FD5B-40DB-A710-3ED2DE03972D}" type="presOf" srcId="{01CF1B22-08AE-4790-8898-F54DA56C7F2E}" destId="{0CE72FB0-096D-4992-84AA-3208F5563B3B}" srcOrd="1" destOrd="0" presId="urn:microsoft.com/office/officeart/2005/8/layout/process3"/>
    <dgm:cxn modelId="{7B414632-36D8-478B-90D6-67B4F09689CC}" srcId="{EE32E158-7C1A-41FA-A224-E6C8FDA2C44E}" destId="{BDE2AEC7-F17B-481D-85FE-5DEB677E4843}" srcOrd="0" destOrd="0" parTransId="{BE23F0C4-4BAE-4E7F-A033-F01935A5F803}" sibTransId="{2795197C-DBED-45D9-B341-9D197125DC3E}"/>
    <dgm:cxn modelId="{75D8BD9A-F8EA-471E-9C35-CC9511C64A0A}" type="presOf" srcId="{AA772EF8-CFA6-4BC9-A35A-20C509B7B684}" destId="{6F2FED7E-522E-4D65-8F8E-B14AC1CC314F}" srcOrd="0" destOrd="0" presId="urn:microsoft.com/office/officeart/2005/8/layout/process3"/>
    <dgm:cxn modelId="{7698DAB5-59C8-4B18-8056-C91E9D1C09D2}" type="presOf" srcId="{CBD0A4BD-610B-439D-BCD3-9C2FB5C5F890}" destId="{F7FF886A-02D5-4CB3-9683-DF0C5185C9A2}" srcOrd="1" destOrd="0" presId="urn:microsoft.com/office/officeart/2005/8/layout/process3"/>
    <dgm:cxn modelId="{5E27F7F4-D394-4A52-9326-000BE68CFD1A}" srcId="{6749818E-D050-47C2-836C-9A029F60B8FF}" destId="{EE32E158-7C1A-41FA-A224-E6C8FDA2C44E}" srcOrd="3" destOrd="0" parTransId="{D64333BE-EA86-4AB9-889D-0A6FED2E4F8E}" sibTransId="{F057DE9E-AD65-40F2-9F65-62408266B479}"/>
    <dgm:cxn modelId="{6E7E95D8-9C24-4DB1-9805-83524AA73852}" type="presOf" srcId="{A46F82C3-0CB3-412E-BCA5-4EB38E91BE74}" destId="{FA9113A4-7861-4430-A66E-6B853506B0B2}" srcOrd="1" destOrd="0" presId="urn:microsoft.com/office/officeart/2005/8/layout/process3"/>
    <dgm:cxn modelId="{9F8E26BA-F78E-49B4-914A-4C77434CD91A}" type="presOf" srcId="{BBE1AE06-7674-445D-AFC8-E7630329E313}" destId="{21FCC8DC-52D5-47A8-A913-1BE079F74C5B}" srcOrd="0" destOrd="0" presId="urn:microsoft.com/office/officeart/2005/8/layout/process3"/>
    <dgm:cxn modelId="{CB30F8F7-E64E-4E5A-B91B-E00B0226FF01}" type="presOf" srcId="{A5DCA722-D609-4FA0-9196-FA29D293B270}" destId="{2DF80F6C-89D2-4C96-BE44-20ACB2DE6027}" srcOrd="0" destOrd="0" presId="urn:microsoft.com/office/officeart/2005/8/layout/process3"/>
    <dgm:cxn modelId="{7079A1AE-AF08-49E6-8D29-0F898896E291}" type="presOf" srcId="{8DB2254B-C874-494E-AEBC-0D59CF37A7DD}" destId="{9ABF88B9-C77F-4FAB-BA87-485A4FE31522}" srcOrd="0" destOrd="0" presId="urn:microsoft.com/office/officeart/2005/8/layout/process3"/>
    <dgm:cxn modelId="{EB80F7B8-C7A9-43E7-BDB9-E89F6D5E2750}" type="presOf" srcId="{6749818E-D050-47C2-836C-9A029F60B8FF}" destId="{ADBF8440-C495-4943-898A-C777387E14E2}" srcOrd="0" destOrd="0" presId="urn:microsoft.com/office/officeart/2005/8/layout/process3"/>
    <dgm:cxn modelId="{8D15F243-CF53-44AA-A3E3-7445CF55F211}" srcId="{6749818E-D050-47C2-836C-9A029F60B8FF}" destId="{F95F868F-B8DF-48C5-877A-C8942F1DBA50}" srcOrd="1" destOrd="0" parTransId="{7728D8E8-11F3-4044-8397-DB1C1FA7C692}" sibTransId="{A46F82C3-0CB3-412E-BCA5-4EB38E91BE74}"/>
    <dgm:cxn modelId="{7BF1F7EE-A465-45E9-A96E-A6582D5A2594}" type="presOf" srcId="{3DD627C0-FC5E-4151-83F3-7DA7A9253F26}" destId="{43C93174-116A-46BE-9FD1-CC9B75D3C98B}" srcOrd="0" destOrd="0" presId="urn:microsoft.com/office/officeart/2005/8/layout/process3"/>
    <dgm:cxn modelId="{2E545AD3-005B-430B-AB17-8158DEDC6EF2}" type="presOf" srcId="{EE32E158-7C1A-41FA-A224-E6C8FDA2C44E}" destId="{9D3812C5-F554-4966-9556-ACCFF9E12B25}" srcOrd="1" destOrd="0" presId="urn:microsoft.com/office/officeart/2005/8/layout/process3"/>
    <dgm:cxn modelId="{6350414E-3BB1-4BD0-9280-EC22ABEA97A8}" srcId="{01CF1B22-08AE-4790-8898-F54DA56C7F2E}" destId="{164F2C77-26F8-4355-AED5-4CEB074055C6}" srcOrd="1" destOrd="0" parTransId="{9211DA93-1BC1-49AA-9D6C-E36747FCF528}" sibTransId="{21D309A3-3D5A-4025-98A2-F3264182443A}"/>
    <dgm:cxn modelId="{634144D0-BDEE-41EE-BC4E-E0A217B446FA}" type="presOf" srcId="{6B9BADF5-D378-43D5-9169-8B8DF111545A}" destId="{6F2FED7E-522E-4D65-8F8E-B14AC1CC314F}" srcOrd="0" destOrd="1" presId="urn:microsoft.com/office/officeart/2005/8/layout/process3"/>
    <dgm:cxn modelId="{D9446C55-2383-4634-AE95-BA2B3996FF39}" type="presOf" srcId="{3DD627C0-FC5E-4151-83F3-7DA7A9253F26}" destId="{E3C43FA3-76D5-44AF-BCE7-387FF48BDDB0}" srcOrd="1" destOrd="0" presId="urn:microsoft.com/office/officeart/2005/8/layout/process3"/>
    <dgm:cxn modelId="{E8A6CDDA-6E50-4FCA-8A01-65D5723B489B}" type="presOf" srcId="{01CF1B22-08AE-4790-8898-F54DA56C7F2E}" destId="{622C4DC1-9680-4046-BEF8-354BE9B08D9B}" srcOrd="0" destOrd="0" presId="urn:microsoft.com/office/officeart/2005/8/layout/process3"/>
    <dgm:cxn modelId="{4CA409EB-26E0-42DE-80B0-FAB3783AE640}" type="presOf" srcId="{164F2C77-26F8-4355-AED5-4CEB074055C6}" destId="{21FCC8DC-52D5-47A8-A913-1BE079F74C5B}" srcOrd="0" destOrd="1" presId="urn:microsoft.com/office/officeart/2005/8/layout/process3"/>
    <dgm:cxn modelId="{40E9352A-B6F6-4643-867C-F75827CE1B0C}" srcId="{01CF1B22-08AE-4790-8898-F54DA56C7F2E}" destId="{BBE1AE06-7674-445D-AFC8-E7630329E313}" srcOrd="0" destOrd="0" parTransId="{E2FF6EC3-1AC9-4C2F-A3CD-C76BECD90AC0}" sibTransId="{80767C3E-04A4-4438-A4CD-DEC8699A0544}"/>
    <dgm:cxn modelId="{E73CD7AE-4472-4C68-8058-DF7C6EA2E85A}" type="presOf" srcId="{EE32E158-7C1A-41FA-A224-E6C8FDA2C44E}" destId="{557CD419-2D1C-4DE4-9966-621C83E3CF2B}" srcOrd="0" destOrd="0" presId="urn:microsoft.com/office/officeart/2005/8/layout/process3"/>
    <dgm:cxn modelId="{D41F0D28-1D1C-4A01-B5B2-8DAFC4ABCF0E}" srcId="{6749818E-D050-47C2-836C-9A029F60B8FF}" destId="{01CF1B22-08AE-4790-8898-F54DA56C7F2E}" srcOrd="0" destOrd="0" parTransId="{B6B9AC2C-F647-4F4C-B34C-BFD168C99108}" sibTransId="{8DB2254B-C874-494E-AEBC-0D59CF37A7DD}"/>
    <dgm:cxn modelId="{FDBB62D8-1C9B-4D06-9927-3DF2F834931A}" srcId="{3DD627C0-FC5E-4151-83F3-7DA7A9253F26}" destId="{A5DCA722-D609-4FA0-9196-FA29D293B270}" srcOrd="0" destOrd="0" parTransId="{0362A117-AF95-4F79-91E5-F4F5B1D68AB5}" sibTransId="{FD2B81BB-9152-46F4-9CC1-516CCDEBBE78}"/>
    <dgm:cxn modelId="{80C6299E-2A1A-440A-94A7-07C3358C7D0C}" srcId="{6749818E-D050-47C2-836C-9A029F60B8FF}" destId="{3DD627C0-FC5E-4151-83F3-7DA7A9253F26}" srcOrd="2" destOrd="0" parTransId="{6187EF22-4BE0-4114-9220-FFAE960207D0}" sibTransId="{CBD0A4BD-610B-439D-BCD3-9C2FB5C5F890}"/>
    <dgm:cxn modelId="{6DE2E9AF-B893-4F6C-9BF5-62902D0A776D}" type="presParOf" srcId="{ADBF8440-C495-4943-898A-C777387E14E2}" destId="{47CF6222-DD96-48A2-9DBC-E41EE39BD75C}" srcOrd="0" destOrd="0" presId="urn:microsoft.com/office/officeart/2005/8/layout/process3"/>
    <dgm:cxn modelId="{A66B8098-781B-4226-B35C-B7CC4C26B84C}" type="presParOf" srcId="{47CF6222-DD96-48A2-9DBC-E41EE39BD75C}" destId="{622C4DC1-9680-4046-BEF8-354BE9B08D9B}" srcOrd="0" destOrd="0" presId="urn:microsoft.com/office/officeart/2005/8/layout/process3"/>
    <dgm:cxn modelId="{AC74439D-C21A-49F4-B843-DF574CBD3FD0}" type="presParOf" srcId="{47CF6222-DD96-48A2-9DBC-E41EE39BD75C}" destId="{0CE72FB0-096D-4992-84AA-3208F5563B3B}" srcOrd="1" destOrd="0" presId="urn:microsoft.com/office/officeart/2005/8/layout/process3"/>
    <dgm:cxn modelId="{35D00E08-A84D-4F68-A846-CF4F3829A628}" type="presParOf" srcId="{47CF6222-DD96-48A2-9DBC-E41EE39BD75C}" destId="{21FCC8DC-52D5-47A8-A913-1BE079F74C5B}" srcOrd="2" destOrd="0" presId="urn:microsoft.com/office/officeart/2005/8/layout/process3"/>
    <dgm:cxn modelId="{593C827C-FCC5-4EAF-A175-7EBC9CEC0F12}" type="presParOf" srcId="{ADBF8440-C495-4943-898A-C777387E14E2}" destId="{9ABF88B9-C77F-4FAB-BA87-485A4FE31522}" srcOrd="1" destOrd="0" presId="urn:microsoft.com/office/officeart/2005/8/layout/process3"/>
    <dgm:cxn modelId="{AAA9556E-285A-4E28-83B4-599615692624}" type="presParOf" srcId="{9ABF88B9-C77F-4FAB-BA87-485A4FE31522}" destId="{07B20EA7-44DD-421D-A8C5-05A4EB7507FF}" srcOrd="0" destOrd="0" presId="urn:microsoft.com/office/officeart/2005/8/layout/process3"/>
    <dgm:cxn modelId="{6892AA2F-377D-4449-963A-9292ABD29523}" type="presParOf" srcId="{ADBF8440-C495-4943-898A-C777387E14E2}" destId="{D4F70D15-BC26-43E3-B389-8FA0FB207212}" srcOrd="2" destOrd="0" presId="urn:microsoft.com/office/officeart/2005/8/layout/process3"/>
    <dgm:cxn modelId="{9D5FB8B0-58D6-44F5-A9AB-50F020E734CC}" type="presParOf" srcId="{D4F70D15-BC26-43E3-B389-8FA0FB207212}" destId="{A6D93036-9F94-464B-9C53-113597B15AB5}" srcOrd="0" destOrd="0" presId="urn:microsoft.com/office/officeart/2005/8/layout/process3"/>
    <dgm:cxn modelId="{4E3C74D5-5C83-4F8A-869A-31CDB3DD46E4}" type="presParOf" srcId="{D4F70D15-BC26-43E3-B389-8FA0FB207212}" destId="{8DC9097B-2A66-47E1-A8B9-999A917F19EC}" srcOrd="1" destOrd="0" presId="urn:microsoft.com/office/officeart/2005/8/layout/process3"/>
    <dgm:cxn modelId="{09339DD4-8D4D-46F5-B5AB-69D655E85526}" type="presParOf" srcId="{D4F70D15-BC26-43E3-B389-8FA0FB207212}" destId="{6F2FED7E-522E-4D65-8F8E-B14AC1CC314F}" srcOrd="2" destOrd="0" presId="urn:microsoft.com/office/officeart/2005/8/layout/process3"/>
    <dgm:cxn modelId="{D599FB4E-85FD-45A0-B69B-5665F14D3319}" type="presParOf" srcId="{ADBF8440-C495-4943-898A-C777387E14E2}" destId="{BC050F29-B40B-437F-B848-A035F1C99410}" srcOrd="3" destOrd="0" presId="urn:microsoft.com/office/officeart/2005/8/layout/process3"/>
    <dgm:cxn modelId="{EA97BE4D-CAAE-4317-9D31-FFE10337CA3D}" type="presParOf" srcId="{BC050F29-B40B-437F-B848-A035F1C99410}" destId="{FA9113A4-7861-4430-A66E-6B853506B0B2}" srcOrd="0" destOrd="0" presId="urn:microsoft.com/office/officeart/2005/8/layout/process3"/>
    <dgm:cxn modelId="{C0DA5985-DC04-44D2-80D2-58077D1FC1F0}" type="presParOf" srcId="{ADBF8440-C495-4943-898A-C777387E14E2}" destId="{DA219050-6B35-4290-802D-E30EFD9B7BEC}" srcOrd="4" destOrd="0" presId="urn:microsoft.com/office/officeart/2005/8/layout/process3"/>
    <dgm:cxn modelId="{56E51FA4-BE26-437A-B76F-7188E1036FD4}" type="presParOf" srcId="{DA219050-6B35-4290-802D-E30EFD9B7BEC}" destId="{43C93174-116A-46BE-9FD1-CC9B75D3C98B}" srcOrd="0" destOrd="0" presId="urn:microsoft.com/office/officeart/2005/8/layout/process3"/>
    <dgm:cxn modelId="{6D907792-DE0C-40E4-A35F-A94A1E4CD421}" type="presParOf" srcId="{DA219050-6B35-4290-802D-E30EFD9B7BEC}" destId="{E3C43FA3-76D5-44AF-BCE7-387FF48BDDB0}" srcOrd="1" destOrd="0" presId="urn:microsoft.com/office/officeart/2005/8/layout/process3"/>
    <dgm:cxn modelId="{4C452B04-5198-489B-A16E-E236640667EF}" type="presParOf" srcId="{DA219050-6B35-4290-802D-E30EFD9B7BEC}" destId="{2DF80F6C-89D2-4C96-BE44-20ACB2DE6027}" srcOrd="2" destOrd="0" presId="urn:microsoft.com/office/officeart/2005/8/layout/process3"/>
    <dgm:cxn modelId="{19940F3C-5EDC-40DB-AB9F-06CEC9A95732}" type="presParOf" srcId="{ADBF8440-C495-4943-898A-C777387E14E2}" destId="{6863C16F-6C72-4589-9099-605D0EFB2E0C}" srcOrd="5" destOrd="0" presId="urn:microsoft.com/office/officeart/2005/8/layout/process3"/>
    <dgm:cxn modelId="{F45FFF06-750D-4F44-A7EA-76697897F7B1}" type="presParOf" srcId="{6863C16F-6C72-4589-9099-605D0EFB2E0C}" destId="{F7FF886A-02D5-4CB3-9683-DF0C5185C9A2}" srcOrd="0" destOrd="0" presId="urn:microsoft.com/office/officeart/2005/8/layout/process3"/>
    <dgm:cxn modelId="{72250256-D11A-4B81-B8E2-A6C9C2A8CD67}" type="presParOf" srcId="{ADBF8440-C495-4943-898A-C777387E14E2}" destId="{D646035C-3D76-4D14-87DD-31A74EAEE727}" srcOrd="6" destOrd="0" presId="urn:microsoft.com/office/officeart/2005/8/layout/process3"/>
    <dgm:cxn modelId="{B593C9EC-1562-4797-8563-0106F07ECF03}" type="presParOf" srcId="{D646035C-3D76-4D14-87DD-31A74EAEE727}" destId="{557CD419-2D1C-4DE4-9966-621C83E3CF2B}" srcOrd="0" destOrd="0" presId="urn:microsoft.com/office/officeart/2005/8/layout/process3"/>
    <dgm:cxn modelId="{8C022FC7-BBD6-4D13-A8CA-86C3882258CD}" type="presParOf" srcId="{D646035C-3D76-4D14-87DD-31A74EAEE727}" destId="{9D3812C5-F554-4966-9556-ACCFF9E12B25}" srcOrd="1" destOrd="0" presId="urn:microsoft.com/office/officeart/2005/8/layout/process3"/>
    <dgm:cxn modelId="{F73B9B71-08E1-4514-8EDC-FE4590AFB462}" type="presParOf" srcId="{D646035C-3D76-4D14-87DD-31A74EAEE727}" destId="{1E113DC3-0038-4E67-9B36-91E438342985}" srcOrd="2" destOrd="0" presId="urn:microsoft.com/office/officeart/2005/8/layout/process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E72FB0-096D-4992-84AA-3208F5563B3B}">
      <dsp:nvSpPr>
        <dsp:cNvPr id="0" name=""/>
        <dsp:cNvSpPr/>
      </dsp:nvSpPr>
      <dsp:spPr>
        <a:xfrm>
          <a:off x="1483" y="1179285"/>
          <a:ext cx="1864730" cy="94511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60960" numCol="1" spcCol="1270" anchor="t" anchorCtr="0">
          <a:noAutofit/>
        </a:bodyPr>
        <a:lstStyle/>
        <a:p>
          <a:pPr lvl="0" algn="l" defTabSz="711200" rtl="0">
            <a:lnSpc>
              <a:spcPct val="90000"/>
            </a:lnSpc>
            <a:spcBef>
              <a:spcPct val="0"/>
            </a:spcBef>
            <a:spcAft>
              <a:spcPct val="35000"/>
            </a:spcAft>
          </a:pPr>
          <a:r>
            <a:rPr lang="pt-BR" sz="1600" b="1" kern="1200">
              <a:latin typeface="Aptos Display" panose="020F0302020204030204"/>
            </a:rPr>
            <a:t>Área Técnica do Concedente</a:t>
          </a:r>
          <a:endParaRPr lang="pt-BR" sz="1600" b="1" kern="1200"/>
        </a:p>
      </dsp:txBody>
      <dsp:txXfrm>
        <a:off x="1483" y="1179285"/>
        <a:ext cx="1864730" cy="630073"/>
      </dsp:txXfrm>
    </dsp:sp>
    <dsp:sp modelId="{21FCC8DC-52D5-47A8-A913-1BE079F74C5B}">
      <dsp:nvSpPr>
        <dsp:cNvPr id="0" name=""/>
        <dsp:cNvSpPr/>
      </dsp:nvSpPr>
      <dsp:spPr>
        <a:xfrm>
          <a:off x="383416" y="1809359"/>
          <a:ext cx="1864730" cy="173160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171450" lvl="1" indent="-171450" algn="l" defTabSz="711200" rtl="0">
            <a:lnSpc>
              <a:spcPct val="90000"/>
            </a:lnSpc>
            <a:spcBef>
              <a:spcPct val="0"/>
            </a:spcBef>
            <a:spcAft>
              <a:spcPct val="15000"/>
            </a:spcAft>
            <a:buChar char="••"/>
          </a:pPr>
          <a:r>
            <a:rPr lang="pt-BR" sz="1600" b="1" kern="1200">
              <a:latin typeface="Aptos Display" panose="020F0302020204030204"/>
            </a:rPr>
            <a:t>Recebimento da prestação de contas;</a:t>
          </a:r>
          <a:endParaRPr lang="pt-BR" sz="1600" b="1" kern="1200"/>
        </a:p>
        <a:p>
          <a:pPr marL="171450" lvl="1" indent="-171450" algn="l" defTabSz="711200" rtl="0">
            <a:lnSpc>
              <a:spcPct val="90000"/>
            </a:lnSpc>
            <a:spcBef>
              <a:spcPct val="0"/>
            </a:spcBef>
            <a:spcAft>
              <a:spcPct val="15000"/>
            </a:spcAft>
            <a:buChar char="••"/>
          </a:pPr>
          <a:r>
            <a:rPr lang="pt-BR" sz="1600" b="1" kern="1200">
              <a:latin typeface="Aptos Display" panose="020F0302020204030204"/>
            </a:rPr>
            <a:t>Conferência da documentação</a:t>
          </a:r>
          <a:endParaRPr lang="pt-BR" sz="1600" b="1" kern="1200"/>
        </a:p>
      </dsp:txBody>
      <dsp:txXfrm>
        <a:off x="434133" y="1860076"/>
        <a:ext cx="1763296" cy="1630166"/>
      </dsp:txXfrm>
    </dsp:sp>
    <dsp:sp modelId="{9ABF88B9-C77F-4FAB-BA87-485A4FE31522}">
      <dsp:nvSpPr>
        <dsp:cNvPr id="0" name=""/>
        <dsp:cNvSpPr/>
      </dsp:nvSpPr>
      <dsp:spPr>
        <a:xfrm>
          <a:off x="2148900" y="1262190"/>
          <a:ext cx="599295" cy="4642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pt-BR" sz="1300" kern="1200"/>
        </a:p>
      </dsp:txBody>
      <dsp:txXfrm>
        <a:off x="2148900" y="1355043"/>
        <a:ext cx="460016" cy="278557"/>
      </dsp:txXfrm>
    </dsp:sp>
    <dsp:sp modelId="{8DC9097B-2A66-47E1-A8B9-999A917F19EC}">
      <dsp:nvSpPr>
        <dsp:cNvPr id="0" name=""/>
        <dsp:cNvSpPr/>
      </dsp:nvSpPr>
      <dsp:spPr>
        <a:xfrm>
          <a:off x="2996959" y="1179285"/>
          <a:ext cx="1864730" cy="94511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60960" numCol="1" spcCol="1270" anchor="t" anchorCtr="0">
          <a:noAutofit/>
        </a:bodyPr>
        <a:lstStyle/>
        <a:p>
          <a:pPr lvl="0" algn="l" defTabSz="711200" rtl="0">
            <a:lnSpc>
              <a:spcPct val="90000"/>
            </a:lnSpc>
            <a:spcBef>
              <a:spcPct val="0"/>
            </a:spcBef>
            <a:spcAft>
              <a:spcPct val="35000"/>
            </a:spcAft>
          </a:pPr>
          <a:r>
            <a:rPr lang="pt-BR" sz="1600" b="1" kern="1200"/>
            <a:t>Área Técnica do Concedente</a:t>
          </a:r>
        </a:p>
      </dsp:txBody>
      <dsp:txXfrm>
        <a:off x="2996959" y="1179285"/>
        <a:ext cx="1864730" cy="630073"/>
      </dsp:txXfrm>
    </dsp:sp>
    <dsp:sp modelId="{6F2FED7E-522E-4D65-8F8E-B14AC1CC314F}">
      <dsp:nvSpPr>
        <dsp:cNvPr id="0" name=""/>
        <dsp:cNvSpPr/>
      </dsp:nvSpPr>
      <dsp:spPr>
        <a:xfrm>
          <a:off x="3378892" y="1809359"/>
          <a:ext cx="1864730" cy="173160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171450" lvl="1" indent="-171450" algn="l" defTabSz="711200" rtl="0">
            <a:lnSpc>
              <a:spcPct val="90000"/>
            </a:lnSpc>
            <a:spcBef>
              <a:spcPct val="0"/>
            </a:spcBef>
            <a:spcAft>
              <a:spcPct val="15000"/>
            </a:spcAft>
            <a:buChar char="••"/>
          </a:pPr>
          <a:r>
            <a:rPr lang="pt-BR" sz="1600" b="1" kern="1200">
              <a:latin typeface="Aptos Display" panose="020F0302020204030204"/>
            </a:rPr>
            <a:t>Preenchimento do parecer técnico</a:t>
          </a:r>
          <a:endParaRPr lang="pt-BR" sz="1600" b="1" kern="1200"/>
        </a:p>
        <a:p>
          <a:pPr marL="171450" lvl="1" indent="-171450" algn="l" defTabSz="711200" rtl="0">
            <a:lnSpc>
              <a:spcPct val="90000"/>
            </a:lnSpc>
            <a:spcBef>
              <a:spcPct val="0"/>
            </a:spcBef>
            <a:spcAft>
              <a:spcPct val="15000"/>
            </a:spcAft>
            <a:buChar char="••"/>
          </a:pPr>
          <a:r>
            <a:rPr lang="pt-BR" sz="1600" b="1" kern="1200">
              <a:latin typeface="Aptos Display" panose="020F0302020204030204"/>
            </a:rPr>
            <a:t>Preenchimento do parecer financeiro</a:t>
          </a:r>
          <a:endParaRPr lang="pt-BR" sz="1600" b="1" kern="1200"/>
        </a:p>
      </dsp:txBody>
      <dsp:txXfrm>
        <a:off x="3429609" y="1860076"/>
        <a:ext cx="1763296" cy="1630166"/>
      </dsp:txXfrm>
    </dsp:sp>
    <dsp:sp modelId="{BC050F29-B40B-437F-B848-A035F1C99410}">
      <dsp:nvSpPr>
        <dsp:cNvPr id="0" name=""/>
        <dsp:cNvSpPr/>
      </dsp:nvSpPr>
      <dsp:spPr>
        <a:xfrm>
          <a:off x="5144376" y="1262190"/>
          <a:ext cx="599295" cy="4642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pt-BR" sz="1300" kern="1200"/>
        </a:p>
      </dsp:txBody>
      <dsp:txXfrm>
        <a:off x="5144376" y="1355043"/>
        <a:ext cx="460016" cy="278557"/>
      </dsp:txXfrm>
    </dsp:sp>
    <dsp:sp modelId="{E3C43FA3-76D5-44AF-BCE7-387FF48BDDB0}">
      <dsp:nvSpPr>
        <dsp:cNvPr id="0" name=""/>
        <dsp:cNvSpPr/>
      </dsp:nvSpPr>
      <dsp:spPr>
        <a:xfrm>
          <a:off x="5992435" y="1179285"/>
          <a:ext cx="1864730" cy="94511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60960" numCol="1" spcCol="1270" anchor="t" anchorCtr="0">
          <a:noAutofit/>
        </a:bodyPr>
        <a:lstStyle/>
        <a:p>
          <a:pPr lvl="0" algn="l" defTabSz="711200" rtl="0">
            <a:lnSpc>
              <a:spcPct val="90000"/>
            </a:lnSpc>
            <a:spcBef>
              <a:spcPct val="0"/>
            </a:spcBef>
            <a:spcAft>
              <a:spcPct val="35000"/>
            </a:spcAft>
          </a:pPr>
          <a:r>
            <a:rPr lang="pt-BR" sz="1600" b="1" kern="1200"/>
            <a:t>Área Técnica do Concedente</a:t>
          </a:r>
        </a:p>
      </dsp:txBody>
      <dsp:txXfrm>
        <a:off x="5992435" y="1179285"/>
        <a:ext cx="1864730" cy="630073"/>
      </dsp:txXfrm>
    </dsp:sp>
    <dsp:sp modelId="{2DF80F6C-89D2-4C96-BE44-20ACB2DE6027}">
      <dsp:nvSpPr>
        <dsp:cNvPr id="0" name=""/>
        <dsp:cNvSpPr/>
      </dsp:nvSpPr>
      <dsp:spPr>
        <a:xfrm>
          <a:off x="6374368" y="1809359"/>
          <a:ext cx="1864730" cy="173160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171450" lvl="1" indent="-171450" algn="l" defTabSz="711200" rtl="0">
            <a:lnSpc>
              <a:spcPct val="90000"/>
            </a:lnSpc>
            <a:spcBef>
              <a:spcPct val="0"/>
            </a:spcBef>
            <a:spcAft>
              <a:spcPct val="15000"/>
            </a:spcAft>
            <a:buChar char="••"/>
          </a:pPr>
          <a:r>
            <a:rPr lang="pt-BR" sz="1600" b="1" kern="1200">
              <a:latin typeface="Aptos Display" panose="020F0302020204030204"/>
            </a:rPr>
            <a:t>Emissão do relatório consolidado de prestação de contas</a:t>
          </a:r>
        </a:p>
      </dsp:txBody>
      <dsp:txXfrm>
        <a:off x="6425085" y="1860076"/>
        <a:ext cx="1763296" cy="1630166"/>
      </dsp:txXfrm>
    </dsp:sp>
    <dsp:sp modelId="{6863C16F-6C72-4589-9099-605D0EFB2E0C}">
      <dsp:nvSpPr>
        <dsp:cNvPr id="0" name=""/>
        <dsp:cNvSpPr/>
      </dsp:nvSpPr>
      <dsp:spPr>
        <a:xfrm>
          <a:off x="8139852" y="1262190"/>
          <a:ext cx="599295" cy="4642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pt-BR" sz="1300" kern="1200"/>
        </a:p>
      </dsp:txBody>
      <dsp:txXfrm>
        <a:off x="8139852" y="1355043"/>
        <a:ext cx="460016" cy="278557"/>
      </dsp:txXfrm>
    </dsp:sp>
    <dsp:sp modelId="{9D3812C5-F554-4966-9556-ACCFF9E12B25}">
      <dsp:nvSpPr>
        <dsp:cNvPr id="0" name=""/>
        <dsp:cNvSpPr/>
      </dsp:nvSpPr>
      <dsp:spPr>
        <a:xfrm>
          <a:off x="8987911" y="1179285"/>
          <a:ext cx="1864730" cy="94511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60960" numCol="1" spcCol="1270" anchor="t" anchorCtr="0">
          <a:noAutofit/>
        </a:bodyPr>
        <a:lstStyle/>
        <a:p>
          <a:pPr lvl="0" algn="l" defTabSz="711200" rtl="0">
            <a:lnSpc>
              <a:spcPct val="90000"/>
            </a:lnSpc>
            <a:spcBef>
              <a:spcPct val="0"/>
            </a:spcBef>
            <a:spcAft>
              <a:spcPct val="35000"/>
            </a:spcAft>
          </a:pPr>
          <a:r>
            <a:rPr lang="pt-BR" sz="1600" kern="1200">
              <a:latin typeface="Aptos Display" panose="020F0302020204030204"/>
            </a:rPr>
            <a:t> </a:t>
          </a:r>
          <a:r>
            <a:rPr lang="pt-BR" sz="1600" b="1" kern="1200">
              <a:solidFill>
                <a:schemeClr val="bg1"/>
              </a:solidFill>
              <a:latin typeface="Aptos Display" panose="020F0302020204030204"/>
            </a:rPr>
            <a:t>Ordenador</a:t>
          </a:r>
          <a:r>
            <a:rPr lang="pt-BR" sz="1600" b="1" kern="1200">
              <a:solidFill>
                <a:schemeClr val="bg1"/>
              </a:solidFill>
            </a:rPr>
            <a:t> de despesas</a:t>
          </a:r>
        </a:p>
      </dsp:txBody>
      <dsp:txXfrm>
        <a:off x="8987911" y="1179285"/>
        <a:ext cx="1864730" cy="630073"/>
      </dsp:txXfrm>
    </dsp:sp>
    <dsp:sp modelId="{1E113DC3-0038-4E67-9B36-91E438342985}">
      <dsp:nvSpPr>
        <dsp:cNvPr id="0" name=""/>
        <dsp:cNvSpPr/>
      </dsp:nvSpPr>
      <dsp:spPr>
        <a:xfrm>
          <a:off x="9369844" y="1809359"/>
          <a:ext cx="1864730" cy="173160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171450" lvl="1" indent="-171450" algn="l" defTabSz="711200" rtl="0">
            <a:lnSpc>
              <a:spcPct val="90000"/>
            </a:lnSpc>
            <a:spcBef>
              <a:spcPct val="0"/>
            </a:spcBef>
            <a:spcAft>
              <a:spcPct val="15000"/>
            </a:spcAft>
            <a:buChar char="••"/>
          </a:pPr>
          <a:r>
            <a:rPr lang="pt-BR" sz="1600" b="1" kern="1200">
              <a:latin typeface="Aptos Display" panose="020F0302020204030204"/>
            </a:rPr>
            <a:t> Decidir pela aprovação ou não da prestação de contas</a:t>
          </a:r>
        </a:p>
      </dsp:txBody>
      <dsp:txXfrm>
        <a:off x="9420561" y="1860076"/>
        <a:ext cx="1763296" cy="1630166"/>
      </dsp:txXfrm>
    </dsp:sp>
  </dsp:spTree>
</dsp:drawing>
</file>

<file path=ppt/diagrams/layout1.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dirty="0"/>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EDDB2E-9581-4A34-8875-AFE53BDE64DE}" type="datetimeFigureOut">
              <a:t>05/05/2026</a:t>
            </a:fld>
            <a:endParaRPr lang="pt-BR" dirty="0"/>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dirty="0"/>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dirty="0"/>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2C00FE-7AE1-4323-8FFF-28362A1AF4AE}" type="slidenum">
              <a:t>‹nº›</a:t>
            </a:fld>
            <a:endParaRPr lang="pt-BR" dirty="0"/>
          </a:p>
        </p:txBody>
      </p:sp>
    </p:spTree>
    <p:extLst>
      <p:ext uri="{BB962C8B-B14F-4D97-AF65-F5344CB8AC3E}">
        <p14:creationId xmlns:p14="http://schemas.microsoft.com/office/powerpoint/2010/main" val="32376847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5/5/2026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5/5/2026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5/5/2026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5/5/2026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5/5/2026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5/5/2026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5/5/2026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5/5/2026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5/5/2026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5/5/2026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5/5/2026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5/5/2026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‹nº›</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hyperlink" Target="https://manual.sigconsaida.mg.gov.br/execucao"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hyperlink" Target="https://manual.sigconsaida.mg.gov.br/execucao"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hyperlink" Target="https://comunicacao.mg.gov.br/manual-de-identidade-visual"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hyperlink" Target="https://sigconsaida.mg.gov.br/convenios/"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5.png"/><Relationship Id="rId7" Type="http://schemas.openxmlformats.org/officeDocument/2006/relationships/diagramColors" Target="../diagrams/colors1.xml"/><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8" Type="http://schemas.openxmlformats.org/officeDocument/2006/relationships/hyperlink" Target="https://www.cagef.mg.gov.br/fornecedor-web/br/gov/prodemge/seplag/fornecedor/publico/index.zul" TargetMode="External"/><Relationship Id="rId3" Type="http://schemas.openxmlformats.org/officeDocument/2006/relationships/image" Target="../media/image5.png"/><Relationship Id="rId7" Type="http://schemas.openxmlformats.org/officeDocument/2006/relationships/hyperlink" Target="http://consultapublica.fazenda.mg.gov.br/ConsultaPublicaCADIN/consultaSituacaoPublica.do" TargetMode="External"/><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hyperlink" Target="https://www.almg.gov.br/legislacao-mineira/texto/DEC/48745/2023/?cons=1" TargetMode="External"/><Relationship Id="rId5" Type="http://schemas.openxmlformats.org/officeDocument/2006/relationships/hyperlink" Target="https://www.portalcagec.mg.gov.br/" TargetMode="External"/><Relationship Id="rId4" Type="http://schemas.openxmlformats.org/officeDocument/2006/relationships/hyperlink" Target="https://sigconsaida.mg.gov.br/"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hyperlink" Target="https://sigconsaida.mg.gov.br/suporte/" TargetMode="External"/><Relationship Id="rId5" Type="http://schemas.openxmlformats.org/officeDocument/2006/relationships/hyperlink" Target="https://sigconsaida.mg.gov.br/convenios/" TargetMode="External"/><Relationship Id="rId4" Type="http://schemas.openxmlformats.org/officeDocument/2006/relationships/hyperlink" Target="https://manual.portalcagec.mg.gov.br/"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334B"/>
        </a:solidFill>
        <a:effectLst/>
      </p:bgPr>
    </p:bg>
    <p:spTree>
      <p:nvGrpSpPr>
        <p:cNvPr id="1" name=""/>
        <p:cNvGrpSpPr/>
        <p:nvPr/>
      </p:nvGrpSpPr>
      <p:grpSpPr>
        <a:xfrm>
          <a:off x="0" y="0"/>
          <a:ext cx="0" cy="0"/>
          <a:chOff x="0" y="0"/>
          <a:chExt cx="0" cy="0"/>
        </a:xfrm>
      </p:grpSpPr>
      <p:sp>
        <p:nvSpPr>
          <p:cNvPr id="2" name="Freeform 2"/>
          <p:cNvSpPr/>
          <p:nvPr/>
        </p:nvSpPr>
        <p:spPr>
          <a:xfrm>
            <a:off x="-204953" y="-227364"/>
            <a:ext cx="18798977" cy="10715544"/>
          </a:xfrm>
          <a:custGeom>
            <a:avLst/>
            <a:gdLst/>
            <a:ahLst/>
            <a:cxnLst/>
            <a:rect l="l" t="t" r="r" b="b"/>
            <a:pathLst>
              <a:path w="18798977" h="10715544">
                <a:moveTo>
                  <a:pt x="0" y="0"/>
                </a:moveTo>
                <a:lnTo>
                  <a:pt x="18798977" y="0"/>
                </a:lnTo>
                <a:lnTo>
                  <a:pt x="18798977" y="10715544"/>
                </a:lnTo>
                <a:lnTo>
                  <a:pt x="0" y="10715544"/>
                </a:lnTo>
                <a:lnTo>
                  <a:pt x="0" y="0"/>
                </a:lnTo>
                <a:close/>
              </a:path>
            </a:pathLst>
          </a:custGeom>
          <a:blipFill>
            <a:blip r:embed="rId2">
              <a:alphaModFix amt="27000"/>
            </a:blip>
            <a:stretch>
              <a:fillRect t="-8551" b="-8551"/>
            </a:stretch>
          </a:blipFill>
        </p:spPr>
      </p:sp>
      <p:sp>
        <p:nvSpPr>
          <p:cNvPr id="3" name="TextBox 3"/>
          <p:cNvSpPr txBox="1"/>
          <p:nvPr/>
        </p:nvSpPr>
        <p:spPr>
          <a:xfrm>
            <a:off x="2054534" y="637994"/>
            <a:ext cx="14351460" cy="4937249"/>
          </a:xfrm>
          <a:prstGeom prst="rect">
            <a:avLst/>
          </a:prstGeom>
        </p:spPr>
        <p:txBody>
          <a:bodyPr wrap="square" lIns="0" tIns="0" rIns="0" bIns="0" rtlCol="0" anchor="t">
            <a:spAutoFit/>
          </a:bodyPr>
          <a:lstStyle/>
          <a:p>
            <a:pPr algn="ctr">
              <a:lnSpc>
                <a:spcPts val="7698"/>
              </a:lnSpc>
              <a:spcBef>
                <a:spcPct val="0"/>
              </a:spcBef>
            </a:pPr>
            <a:r>
              <a:rPr lang="en-US" sz="5450" b="1" spc="687" dirty="0">
                <a:solidFill>
                  <a:srgbClr val="FFFFFF"/>
                </a:solidFill>
                <a:latin typeface="Gotham Bold"/>
                <a:cs typeface="Gotham Bold"/>
                <a:sym typeface="Gotham Bold"/>
              </a:rPr>
              <a:t>DESCOMPLICANDO OS CONVÊNIOS DE SAÍDA</a:t>
            </a:r>
          </a:p>
          <a:p>
            <a:pPr algn="ctr">
              <a:lnSpc>
                <a:spcPts val="7698"/>
              </a:lnSpc>
              <a:spcBef>
                <a:spcPct val="0"/>
              </a:spcBef>
            </a:pPr>
            <a:endParaRPr lang="en-US" sz="5450" b="1" spc="687" dirty="0">
              <a:solidFill>
                <a:srgbClr val="FFFFFF"/>
              </a:solidFill>
              <a:latin typeface="Gotham Bold"/>
              <a:cs typeface="Gotham Bold"/>
            </a:endParaRPr>
          </a:p>
          <a:p>
            <a:pPr algn="ctr">
              <a:lnSpc>
                <a:spcPts val="7698"/>
              </a:lnSpc>
              <a:spcBef>
                <a:spcPct val="0"/>
              </a:spcBef>
            </a:pPr>
            <a:r>
              <a:rPr lang="pt-BR" sz="4400" b="1" spc="687" dirty="0" smtClean="0">
                <a:solidFill>
                  <a:srgbClr val="FFFFFF"/>
                </a:solidFill>
                <a:latin typeface="Gotham Bold"/>
                <a:cs typeface="Gotham Bold"/>
              </a:rPr>
              <a:t>Diretrizes</a:t>
            </a:r>
            <a:r>
              <a:rPr lang="en-US" sz="4400" b="1" spc="687" dirty="0" smtClean="0">
                <a:solidFill>
                  <a:srgbClr val="FFFFFF"/>
                </a:solidFill>
                <a:latin typeface="Gotham Bold"/>
                <a:cs typeface="Gotham Bold"/>
              </a:rPr>
              <a:t> </a:t>
            </a:r>
            <a:r>
              <a:rPr lang="en-US" sz="4400" b="1" spc="687" dirty="0">
                <a:solidFill>
                  <a:srgbClr val="FFFFFF"/>
                </a:solidFill>
                <a:latin typeface="Gotham Bold"/>
                <a:cs typeface="Gotham Bold"/>
              </a:rPr>
              <a:t>do </a:t>
            </a:r>
            <a:r>
              <a:rPr lang="pt-BR" sz="4400" b="1" spc="687" dirty="0" smtClean="0">
                <a:solidFill>
                  <a:srgbClr val="FFFFFF"/>
                </a:solidFill>
                <a:latin typeface="Gotham Bold"/>
                <a:cs typeface="Gotham Bold"/>
              </a:rPr>
              <a:t>Decreto</a:t>
            </a:r>
            <a:r>
              <a:rPr lang="en-US" sz="4400" b="1" spc="687" dirty="0" smtClean="0">
                <a:solidFill>
                  <a:srgbClr val="FFFFFF"/>
                </a:solidFill>
                <a:latin typeface="Gotham Bold"/>
                <a:cs typeface="Gotham Bold"/>
              </a:rPr>
              <a:t> </a:t>
            </a:r>
            <a:r>
              <a:rPr lang="en-US" sz="4400" b="1" spc="687" dirty="0">
                <a:solidFill>
                  <a:srgbClr val="FFFFFF"/>
                </a:solidFill>
                <a:latin typeface="Gotham Bold"/>
                <a:cs typeface="Gotham Bold"/>
              </a:rPr>
              <a:t>nº48.745/2023 e </a:t>
            </a:r>
            <a:r>
              <a:rPr lang="pt-BR" sz="4400" b="1" spc="687" dirty="0" smtClean="0">
                <a:solidFill>
                  <a:srgbClr val="FFFFFF"/>
                </a:solidFill>
                <a:latin typeface="Gotham Bold"/>
                <a:cs typeface="Gotham Bold"/>
              </a:rPr>
              <a:t>Principais</a:t>
            </a:r>
            <a:r>
              <a:rPr lang="en-US" sz="4400" b="1" spc="687" dirty="0" smtClean="0">
                <a:solidFill>
                  <a:srgbClr val="FFFFFF"/>
                </a:solidFill>
                <a:latin typeface="Gotham Bold"/>
                <a:cs typeface="Gotham Bold"/>
              </a:rPr>
              <a:t> </a:t>
            </a:r>
            <a:r>
              <a:rPr lang="en-US" sz="4400" b="1" spc="687" dirty="0">
                <a:solidFill>
                  <a:srgbClr val="FFFFFF"/>
                </a:solidFill>
                <a:latin typeface="Gotham Bold"/>
                <a:cs typeface="Gotham Bold"/>
              </a:rPr>
              <a:t>Dificuldades</a:t>
            </a:r>
            <a:r>
              <a:rPr lang="en-US" sz="4400" b="1" spc="687" dirty="0">
                <a:solidFill>
                  <a:srgbClr val="FFFFFF"/>
                </a:solidFill>
                <a:latin typeface="Gotham Bold"/>
                <a:cs typeface="Gotham Bold"/>
              </a:rPr>
              <a:t> </a:t>
            </a:r>
            <a:r>
              <a:rPr lang="en-US" sz="4400" b="1" spc="687" dirty="0">
                <a:solidFill>
                  <a:srgbClr val="FFFFFF"/>
                </a:solidFill>
                <a:latin typeface="Gotham Bold"/>
                <a:cs typeface="Gotham Bold"/>
              </a:rPr>
              <a:t>Operacionais</a:t>
            </a:r>
            <a:endParaRPr lang="en-US" sz="4400" b="1" spc="687" dirty="0">
              <a:solidFill>
                <a:srgbClr val="FFFFFF"/>
              </a:solidFill>
              <a:latin typeface="Gotham Bold"/>
              <a:cs typeface="Gotham Bold"/>
            </a:endParaRPr>
          </a:p>
        </p:txBody>
      </p:sp>
      <p:sp>
        <p:nvSpPr>
          <p:cNvPr id="4" name="TextBox 4"/>
          <p:cNvSpPr txBox="1"/>
          <p:nvPr/>
        </p:nvSpPr>
        <p:spPr>
          <a:xfrm>
            <a:off x="5431284" y="6921980"/>
            <a:ext cx="7554829" cy="679451"/>
          </a:xfrm>
          <a:prstGeom prst="rect">
            <a:avLst/>
          </a:prstGeom>
        </p:spPr>
        <p:txBody>
          <a:bodyPr lIns="0" tIns="0" rIns="0" bIns="0" rtlCol="0" anchor="t">
            <a:spAutoFit/>
          </a:bodyPr>
          <a:lstStyle/>
          <a:p>
            <a:pPr algn="ctr">
              <a:lnSpc>
                <a:spcPts val="5599"/>
              </a:lnSpc>
              <a:spcBef>
                <a:spcPct val="0"/>
              </a:spcBef>
            </a:pPr>
            <a:r>
              <a:rPr lang="en-US" sz="3950" dirty="0">
                <a:solidFill>
                  <a:srgbClr val="FFFFFF"/>
                </a:solidFill>
                <a:ea typeface="+mn-lt"/>
                <a:cs typeface="+mn-lt"/>
                <a:sym typeface="Gotham"/>
              </a:rPr>
              <a:t>Márcio de Abreu Andrade Rodrigues</a:t>
            </a:r>
            <a:endParaRPr lang="pt-BR" dirty="0"/>
          </a:p>
        </p:txBody>
      </p:sp>
      <p:sp>
        <p:nvSpPr>
          <p:cNvPr id="5" name="Freeform 5"/>
          <p:cNvSpPr/>
          <p:nvPr/>
        </p:nvSpPr>
        <p:spPr>
          <a:xfrm>
            <a:off x="9056960" y="8542389"/>
            <a:ext cx="4540131" cy="1089631"/>
          </a:xfrm>
          <a:custGeom>
            <a:avLst/>
            <a:gdLst/>
            <a:ahLst/>
            <a:cxnLst/>
            <a:rect l="l" t="t" r="r" b="b"/>
            <a:pathLst>
              <a:path w="4540131" h="1089631">
                <a:moveTo>
                  <a:pt x="0" y="0"/>
                </a:moveTo>
                <a:lnTo>
                  <a:pt x="4540131" y="0"/>
                </a:lnTo>
                <a:lnTo>
                  <a:pt x="4540131" y="1089632"/>
                </a:lnTo>
                <a:lnTo>
                  <a:pt x="0" y="1089632"/>
                </a:lnTo>
                <a:lnTo>
                  <a:pt x="0" y="0"/>
                </a:lnTo>
                <a:close/>
              </a:path>
            </a:pathLst>
          </a:custGeom>
          <a:blipFill>
            <a:blip r:embed="rId3"/>
            <a:stretch>
              <a:fillRect/>
            </a:stretch>
          </a:blipFill>
        </p:spPr>
      </p:sp>
      <p:sp>
        <p:nvSpPr>
          <p:cNvPr id="6" name="Freeform 6"/>
          <p:cNvSpPr/>
          <p:nvPr/>
        </p:nvSpPr>
        <p:spPr>
          <a:xfrm>
            <a:off x="4690909" y="8378124"/>
            <a:ext cx="4099549" cy="1122252"/>
          </a:xfrm>
          <a:custGeom>
            <a:avLst/>
            <a:gdLst/>
            <a:ahLst/>
            <a:cxnLst/>
            <a:rect l="l" t="t" r="r" b="b"/>
            <a:pathLst>
              <a:path w="4099549" h="1122252">
                <a:moveTo>
                  <a:pt x="0" y="0"/>
                </a:moveTo>
                <a:lnTo>
                  <a:pt x="4099550" y="0"/>
                </a:lnTo>
                <a:lnTo>
                  <a:pt x="4099550" y="1122252"/>
                </a:lnTo>
                <a:lnTo>
                  <a:pt x="0" y="1122252"/>
                </a:lnTo>
                <a:lnTo>
                  <a:pt x="0" y="0"/>
                </a:lnTo>
                <a:close/>
              </a:path>
            </a:pathLst>
          </a:custGeom>
          <a:blipFill>
            <a:blip r:embed="rId4"/>
            <a:stretch>
              <a:fillRect/>
            </a:stretch>
          </a:blipFill>
        </p:spPr>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0ACEE6-A7BF-67E1-9C11-C9ACDBC0E0C8}"/>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9A5B6C51-D61A-4DDB-E3B3-282D2A4C4DFE}"/>
              </a:ext>
            </a:extLst>
          </p:cNvPr>
          <p:cNvSpPr/>
          <p:nvPr/>
        </p:nvSpPr>
        <p:spPr>
          <a:xfrm>
            <a:off x="0" y="0"/>
            <a:ext cx="731454" cy="10287000"/>
          </a:xfrm>
          <a:custGeom>
            <a:avLst/>
            <a:gdLst/>
            <a:ahLst/>
            <a:cxnLst/>
            <a:rect l="l" t="t" r="r" b="b"/>
            <a:pathLst>
              <a:path w="731454" h="10287000">
                <a:moveTo>
                  <a:pt x="0" y="0"/>
                </a:moveTo>
                <a:lnTo>
                  <a:pt x="731454" y="0"/>
                </a:lnTo>
                <a:lnTo>
                  <a:pt x="731454" y="10287000"/>
                </a:lnTo>
                <a:lnTo>
                  <a:pt x="0" y="10287000"/>
                </a:lnTo>
                <a:lnTo>
                  <a:pt x="0" y="0"/>
                </a:lnTo>
                <a:close/>
              </a:path>
            </a:pathLst>
          </a:custGeom>
          <a:blipFill>
            <a:blip r:embed="rId2"/>
            <a:stretch>
              <a:fillRect r="-2400226"/>
            </a:stretch>
          </a:blipFill>
        </p:spPr>
      </p:sp>
      <p:sp>
        <p:nvSpPr>
          <p:cNvPr id="3" name="Freeform 3">
            <a:extLst>
              <a:ext uri="{FF2B5EF4-FFF2-40B4-BE49-F238E27FC236}">
                <a16:creationId xmlns:a16="http://schemas.microsoft.com/office/drawing/2014/main" id="{890FCF05-9A0B-1EA8-29E5-3FA3C59323C6}"/>
              </a:ext>
            </a:extLst>
          </p:cNvPr>
          <p:cNvSpPr/>
          <p:nvPr/>
        </p:nvSpPr>
        <p:spPr>
          <a:xfrm>
            <a:off x="14732871" y="9032040"/>
            <a:ext cx="3136874" cy="858719"/>
          </a:xfrm>
          <a:custGeom>
            <a:avLst/>
            <a:gdLst/>
            <a:ahLst/>
            <a:cxnLst/>
            <a:rect l="l" t="t" r="r" b="b"/>
            <a:pathLst>
              <a:path w="3136874" h="858719">
                <a:moveTo>
                  <a:pt x="0" y="0"/>
                </a:moveTo>
                <a:lnTo>
                  <a:pt x="3136874" y="0"/>
                </a:lnTo>
                <a:lnTo>
                  <a:pt x="3136874" y="858720"/>
                </a:lnTo>
                <a:lnTo>
                  <a:pt x="0" y="858720"/>
                </a:lnTo>
                <a:lnTo>
                  <a:pt x="0" y="0"/>
                </a:lnTo>
                <a:close/>
              </a:path>
            </a:pathLst>
          </a:custGeom>
          <a:blipFill>
            <a:blip r:embed="rId3"/>
            <a:stretch>
              <a:fillRect/>
            </a:stretch>
          </a:blipFill>
        </p:spPr>
      </p:sp>
      <p:sp>
        <p:nvSpPr>
          <p:cNvPr id="8" name="Retângulo 7">
            <a:extLst>
              <a:ext uri="{FF2B5EF4-FFF2-40B4-BE49-F238E27FC236}">
                <a16:creationId xmlns:a16="http://schemas.microsoft.com/office/drawing/2014/main" id="{4C36C4C9-EB36-F8C8-E73E-4CAB65915CE3}"/>
              </a:ext>
            </a:extLst>
          </p:cNvPr>
          <p:cNvSpPr/>
          <p:nvPr/>
        </p:nvSpPr>
        <p:spPr>
          <a:xfrm>
            <a:off x="729662" y="2601"/>
            <a:ext cx="8417127" cy="807906"/>
          </a:xfrm>
          <a:prstGeom prst="rect">
            <a:avLst/>
          </a:prstGeom>
          <a:solidFill>
            <a:srgbClr val="DFE1E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0" name="CaixaDeTexto 9">
            <a:extLst>
              <a:ext uri="{FF2B5EF4-FFF2-40B4-BE49-F238E27FC236}">
                <a16:creationId xmlns:a16="http://schemas.microsoft.com/office/drawing/2014/main" id="{3FE1A503-EC2F-67A8-18CF-501A662F96C6}"/>
              </a:ext>
            </a:extLst>
          </p:cNvPr>
          <p:cNvSpPr txBox="1"/>
          <p:nvPr/>
        </p:nvSpPr>
        <p:spPr>
          <a:xfrm>
            <a:off x="734493" y="-101105"/>
            <a:ext cx="6368275" cy="923330"/>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r>
              <a:rPr lang="pt-BR" sz="5400" b="1" dirty="0">
                <a:solidFill>
                  <a:srgbClr val="034F6E"/>
                </a:solidFill>
                <a:ea typeface="Calibri"/>
                <a:cs typeface="Calibri"/>
              </a:rPr>
              <a:t>Execução</a:t>
            </a:r>
          </a:p>
        </p:txBody>
      </p:sp>
      <p:sp>
        <p:nvSpPr>
          <p:cNvPr id="23" name="TextBox 5">
            <a:extLst>
              <a:ext uri="{FF2B5EF4-FFF2-40B4-BE49-F238E27FC236}">
                <a16:creationId xmlns:a16="http://schemas.microsoft.com/office/drawing/2014/main" id="{DA992A6A-A96A-C323-A261-49BBCB565392}"/>
              </a:ext>
            </a:extLst>
          </p:cNvPr>
          <p:cNvSpPr txBox="1"/>
          <p:nvPr/>
        </p:nvSpPr>
        <p:spPr>
          <a:xfrm>
            <a:off x="970721" y="798063"/>
            <a:ext cx="13316742" cy="4900444"/>
          </a:xfrm>
          <a:prstGeom prst="rect">
            <a:avLst/>
          </a:prstGeom>
        </p:spPr>
        <p:txBody>
          <a:bodyPr wrap="square" lIns="0" tIns="0" rIns="0" bIns="0" rtlCol="0" anchor="t">
            <a:spAutoFit/>
          </a:bodyPr>
          <a:lstStyle/>
          <a:p>
            <a:pPr algn="just">
              <a:lnSpc>
                <a:spcPts val="3499"/>
              </a:lnSpc>
              <a:spcBef>
                <a:spcPct val="0"/>
              </a:spcBef>
            </a:pPr>
            <a:r>
              <a:rPr lang="pt-BR" sz="2200" b="1" dirty="0">
                <a:solidFill>
                  <a:srgbClr val="034F6E"/>
                </a:solidFill>
                <a:latin typeface="Calibri"/>
                <a:ea typeface="Calibri"/>
                <a:cs typeface="Calibri"/>
                <a:sym typeface="Gotham"/>
              </a:rPr>
              <a:t>Repasse de recursos:</a:t>
            </a:r>
            <a:r>
              <a:rPr lang="pt-BR" sz="2200" dirty="0">
                <a:solidFill>
                  <a:srgbClr val="000000"/>
                </a:solidFill>
                <a:latin typeface="Calibri"/>
                <a:ea typeface="Calibri"/>
                <a:cs typeface="Calibri"/>
                <a:sym typeface="Gotham"/>
              </a:rPr>
              <a:t> O repasse dos recursos é realizado através de transferência eletrônica para uma conta bancária específica para aquele instrumento. Esta conta deverá ser utilizada durante todo o processo de execução do objeto e os recursos não devem ser movimentados para outras contas. Importante salientar que, a contrapartida de convênios também deve ser depositada na mesma conta, de acordo com o cronograma de desembolso preenchido no plano de trabalho.</a:t>
            </a:r>
            <a:endParaRPr lang="pt-BR" sz="2200" dirty="0">
              <a:solidFill>
                <a:srgbClr val="000000"/>
              </a:solidFill>
              <a:latin typeface="Calibri"/>
              <a:ea typeface="Calibri"/>
              <a:cs typeface="Calibri"/>
            </a:endParaRPr>
          </a:p>
          <a:p>
            <a:pPr algn="just">
              <a:lnSpc>
                <a:spcPts val="3499"/>
              </a:lnSpc>
              <a:spcBef>
                <a:spcPct val="0"/>
              </a:spcBef>
            </a:pPr>
            <a:endParaRPr lang="pt-BR" sz="2200" dirty="0">
              <a:solidFill>
                <a:srgbClr val="000000"/>
              </a:solidFill>
              <a:latin typeface="Calibri"/>
              <a:ea typeface="Calibri"/>
              <a:cs typeface="Calibri"/>
            </a:endParaRPr>
          </a:p>
          <a:p>
            <a:pPr algn="just">
              <a:lnSpc>
                <a:spcPts val="3499"/>
              </a:lnSpc>
              <a:spcBef>
                <a:spcPct val="0"/>
              </a:spcBef>
            </a:pPr>
            <a:endParaRPr lang="pt-BR" sz="2200" dirty="0">
              <a:solidFill>
                <a:srgbClr val="000000"/>
              </a:solidFill>
              <a:latin typeface="Calibri"/>
              <a:ea typeface="Calibri"/>
              <a:cs typeface="Calibri"/>
            </a:endParaRPr>
          </a:p>
          <a:p>
            <a:pPr algn="just">
              <a:lnSpc>
                <a:spcPts val="3499"/>
              </a:lnSpc>
              <a:spcBef>
                <a:spcPct val="0"/>
              </a:spcBef>
            </a:pPr>
            <a:endParaRPr lang="pt-BR" sz="2450" dirty="0">
              <a:solidFill>
                <a:srgbClr val="000000"/>
              </a:solidFill>
              <a:latin typeface="Gotham"/>
              <a:ea typeface="Gotham"/>
              <a:cs typeface="Gotham"/>
            </a:endParaRPr>
          </a:p>
          <a:p>
            <a:pPr algn="just">
              <a:lnSpc>
                <a:spcPts val="3499"/>
              </a:lnSpc>
              <a:spcBef>
                <a:spcPct val="0"/>
              </a:spcBef>
            </a:pPr>
            <a:endParaRPr lang="pt-BR" sz="2450" dirty="0">
              <a:solidFill>
                <a:srgbClr val="000000"/>
              </a:solidFill>
              <a:latin typeface="Gotham"/>
              <a:ea typeface="Gotham"/>
              <a:cs typeface="Gotham"/>
            </a:endParaRPr>
          </a:p>
          <a:p>
            <a:pPr algn="just">
              <a:lnSpc>
                <a:spcPts val="3499"/>
              </a:lnSpc>
              <a:spcBef>
                <a:spcPct val="0"/>
              </a:spcBef>
            </a:pPr>
            <a:endParaRPr lang="pt-BR" sz="2450" dirty="0">
              <a:solidFill>
                <a:srgbClr val="000000"/>
              </a:solidFill>
              <a:latin typeface="Gotham"/>
              <a:ea typeface="Gotham"/>
              <a:cs typeface="Gotham"/>
            </a:endParaRPr>
          </a:p>
          <a:p>
            <a:pPr algn="just">
              <a:lnSpc>
                <a:spcPts val="3499"/>
              </a:lnSpc>
              <a:spcBef>
                <a:spcPct val="0"/>
              </a:spcBef>
            </a:pPr>
            <a:endParaRPr lang="pt-BR" sz="2450" dirty="0">
              <a:latin typeface="Gotham"/>
              <a:cs typeface="Gotham"/>
            </a:endParaRPr>
          </a:p>
        </p:txBody>
      </p:sp>
      <p:sp>
        <p:nvSpPr>
          <p:cNvPr id="5" name="TextBox 5">
            <a:extLst>
              <a:ext uri="{FF2B5EF4-FFF2-40B4-BE49-F238E27FC236}">
                <a16:creationId xmlns:a16="http://schemas.microsoft.com/office/drawing/2014/main" id="{D65DEA9F-0FD2-4DE6-8A6E-DEC5AF532C66}"/>
              </a:ext>
            </a:extLst>
          </p:cNvPr>
          <p:cNvSpPr txBox="1"/>
          <p:nvPr/>
        </p:nvSpPr>
        <p:spPr>
          <a:xfrm>
            <a:off x="970721" y="5267066"/>
            <a:ext cx="13316742" cy="3553922"/>
          </a:xfrm>
          <a:prstGeom prst="rect">
            <a:avLst/>
          </a:prstGeom>
        </p:spPr>
        <p:txBody>
          <a:bodyPr wrap="square" lIns="0" tIns="0" rIns="0" bIns="0" rtlCol="0" anchor="t">
            <a:spAutoFit/>
          </a:bodyPr>
          <a:lstStyle/>
          <a:p>
            <a:pPr algn="just">
              <a:lnSpc>
                <a:spcPts val="3499"/>
              </a:lnSpc>
              <a:spcBef>
                <a:spcPct val="0"/>
              </a:spcBef>
            </a:pPr>
            <a:r>
              <a:rPr lang="pt-BR" sz="2200" b="1" dirty="0">
                <a:solidFill>
                  <a:srgbClr val="034F6E"/>
                </a:solidFill>
                <a:latin typeface="Calibri"/>
                <a:ea typeface="Calibri"/>
                <a:cs typeface="Calibri"/>
                <a:sym typeface="Gotham"/>
              </a:rPr>
              <a:t>Registro de Execução:</a:t>
            </a:r>
            <a:r>
              <a:rPr lang="pt-BR" sz="2200" dirty="0">
                <a:solidFill>
                  <a:srgbClr val="000000"/>
                </a:solidFill>
                <a:latin typeface="Calibri"/>
                <a:ea typeface="Calibri"/>
                <a:cs typeface="Calibri"/>
                <a:sym typeface="Gotham"/>
              </a:rPr>
              <a:t> Paralelamente à execução, o convenente beneficiário deverá realizar o registro de execução do objeto, onde deverão ser inseridos todos os registros referentes à execução daquele objeto, como comprovantes de despesas, comprovantes de saídas bancárias, documentos que comprovem as entregas físicas, como lista de presença, fotos, planilhas de boletim de medição, entre outros. A juntada destes documentos fornece subsídios para a prestação de contas futura, possibilita o monitoramento ágil e tempestivo da execução pela concedente e padroniza os processos de execução e monitoramento.</a:t>
            </a:r>
            <a:endParaRPr lang="pt-BR" sz="2200" dirty="0">
              <a:solidFill>
                <a:srgbClr val="000000"/>
              </a:solidFill>
              <a:latin typeface="Calibri"/>
              <a:ea typeface="Calibri"/>
              <a:cs typeface="Calibri"/>
            </a:endParaRPr>
          </a:p>
          <a:p>
            <a:pPr algn="just">
              <a:lnSpc>
                <a:spcPts val="3499"/>
              </a:lnSpc>
              <a:spcBef>
                <a:spcPct val="0"/>
              </a:spcBef>
            </a:pPr>
            <a:endParaRPr lang="pt-BR" sz="2450" dirty="0">
              <a:solidFill>
                <a:srgbClr val="000000"/>
              </a:solidFill>
              <a:latin typeface="Gotham"/>
              <a:ea typeface="Gotham"/>
              <a:cs typeface="Gotham"/>
            </a:endParaRPr>
          </a:p>
          <a:p>
            <a:pPr algn="just">
              <a:lnSpc>
                <a:spcPts val="3499"/>
              </a:lnSpc>
              <a:spcBef>
                <a:spcPct val="0"/>
              </a:spcBef>
            </a:pPr>
            <a:endParaRPr lang="pt-BR" sz="2450" dirty="0">
              <a:latin typeface="Gotham"/>
              <a:cs typeface="Gotham"/>
            </a:endParaRPr>
          </a:p>
        </p:txBody>
      </p:sp>
      <p:sp>
        <p:nvSpPr>
          <p:cNvPr id="7" name="TextBox 5">
            <a:extLst>
              <a:ext uri="{FF2B5EF4-FFF2-40B4-BE49-F238E27FC236}">
                <a16:creationId xmlns:a16="http://schemas.microsoft.com/office/drawing/2014/main" id="{39FF37DE-AD4A-FA98-A389-788520694E6D}"/>
              </a:ext>
            </a:extLst>
          </p:cNvPr>
          <p:cNvSpPr txBox="1"/>
          <p:nvPr/>
        </p:nvSpPr>
        <p:spPr>
          <a:xfrm>
            <a:off x="970721" y="3257707"/>
            <a:ext cx="13316742" cy="3553922"/>
          </a:xfrm>
          <a:prstGeom prst="rect">
            <a:avLst/>
          </a:prstGeom>
        </p:spPr>
        <p:txBody>
          <a:bodyPr wrap="square" lIns="0" tIns="0" rIns="0" bIns="0" rtlCol="0" anchor="t">
            <a:spAutoFit/>
          </a:bodyPr>
          <a:lstStyle/>
          <a:p>
            <a:pPr algn="just">
              <a:lnSpc>
                <a:spcPts val="3499"/>
              </a:lnSpc>
              <a:spcBef>
                <a:spcPct val="0"/>
              </a:spcBef>
            </a:pPr>
            <a:r>
              <a:rPr lang="pt-BR" sz="2200" b="1" dirty="0">
                <a:solidFill>
                  <a:srgbClr val="034F6E"/>
                </a:solidFill>
                <a:latin typeface="Calibri"/>
                <a:ea typeface="Calibri"/>
                <a:cs typeface="Calibri"/>
                <a:sym typeface="Gotham"/>
              </a:rPr>
              <a:t>Execução do objeto:</a:t>
            </a:r>
            <a:r>
              <a:rPr lang="pt-BR" sz="2200" dirty="0">
                <a:solidFill>
                  <a:srgbClr val="000000"/>
                </a:solidFill>
                <a:latin typeface="Calibri"/>
                <a:ea typeface="Calibri"/>
                <a:cs typeface="Calibri"/>
                <a:sym typeface="Gotham"/>
              </a:rPr>
              <a:t> Recebidos os recursos, o convenente beneficiário deverá iniciar a execução de fato do objeto (a aquisição do bem, a execução das obras, a realização dos eventos). É nesta fase que o convenente beneficiário de fato põe em prática todo o planejamento informado no plano de trabalho e a execução deve obedecer ao cronograma de execução, preenchido no plano. </a:t>
            </a:r>
            <a:endParaRPr lang="pt-BR" sz="2200" dirty="0">
              <a:solidFill>
                <a:srgbClr val="000000"/>
              </a:solidFill>
              <a:latin typeface="Calibri"/>
              <a:ea typeface="Calibri"/>
              <a:cs typeface="Calibri"/>
            </a:endParaRPr>
          </a:p>
          <a:p>
            <a:pPr algn="just">
              <a:lnSpc>
                <a:spcPts val="3499"/>
              </a:lnSpc>
              <a:spcBef>
                <a:spcPct val="0"/>
              </a:spcBef>
            </a:pPr>
            <a:endParaRPr lang="pt-BR" sz="2450" dirty="0">
              <a:solidFill>
                <a:srgbClr val="000000"/>
              </a:solidFill>
              <a:latin typeface="Gotham"/>
              <a:ea typeface="Gotham"/>
              <a:cs typeface="Gotham"/>
            </a:endParaRPr>
          </a:p>
          <a:p>
            <a:pPr algn="just">
              <a:lnSpc>
                <a:spcPts val="3499"/>
              </a:lnSpc>
              <a:spcBef>
                <a:spcPct val="0"/>
              </a:spcBef>
            </a:pPr>
            <a:endParaRPr lang="pt-BR" sz="2450" dirty="0">
              <a:solidFill>
                <a:srgbClr val="000000"/>
              </a:solidFill>
              <a:latin typeface="Gotham"/>
              <a:ea typeface="Gotham"/>
              <a:cs typeface="Gotham"/>
            </a:endParaRPr>
          </a:p>
          <a:p>
            <a:pPr algn="just">
              <a:lnSpc>
                <a:spcPts val="3499"/>
              </a:lnSpc>
              <a:spcBef>
                <a:spcPct val="0"/>
              </a:spcBef>
            </a:pPr>
            <a:endParaRPr lang="pt-BR" sz="2450" dirty="0">
              <a:solidFill>
                <a:srgbClr val="000000"/>
              </a:solidFill>
              <a:latin typeface="Gotham"/>
              <a:ea typeface="Gotham"/>
              <a:cs typeface="Gotham"/>
            </a:endParaRPr>
          </a:p>
          <a:p>
            <a:pPr algn="just">
              <a:lnSpc>
                <a:spcPts val="3499"/>
              </a:lnSpc>
              <a:spcBef>
                <a:spcPct val="0"/>
              </a:spcBef>
            </a:pPr>
            <a:endParaRPr lang="pt-BR" sz="2450" dirty="0">
              <a:latin typeface="Gotham"/>
              <a:cs typeface="Gotham"/>
            </a:endParaRPr>
          </a:p>
        </p:txBody>
      </p:sp>
      <p:sp>
        <p:nvSpPr>
          <p:cNvPr id="6" name="Retângulo 5">
            <a:extLst>
              <a:ext uri="{FF2B5EF4-FFF2-40B4-BE49-F238E27FC236}">
                <a16:creationId xmlns:a16="http://schemas.microsoft.com/office/drawing/2014/main" id="{D84EA431-DCC2-A4AA-72D1-CDB7E8864610}"/>
              </a:ext>
            </a:extLst>
          </p:cNvPr>
          <p:cNvSpPr/>
          <p:nvPr/>
        </p:nvSpPr>
        <p:spPr>
          <a:xfrm>
            <a:off x="723297" y="7991536"/>
            <a:ext cx="10479512" cy="2293926"/>
          </a:xfrm>
          <a:prstGeom prst="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pt-BR" sz="1200" dirty="0">
              <a:solidFill>
                <a:srgbClr val="000000"/>
              </a:solidFill>
              <a:latin typeface="Aptos"/>
            </a:endParaRPr>
          </a:p>
          <a:p>
            <a:pPr algn="ctr"/>
            <a:endParaRPr lang="pt-BR" sz="1200" dirty="0">
              <a:solidFill>
                <a:srgbClr val="000000"/>
              </a:solidFill>
              <a:latin typeface="Aptos"/>
            </a:endParaRPr>
          </a:p>
          <a:p>
            <a:pPr algn="ctr"/>
            <a:endParaRPr lang="pt-BR" sz="1200" dirty="0">
              <a:solidFill>
                <a:srgbClr val="000000"/>
              </a:solidFill>
              <a:latin typeface="Aptos"/>
            </a:endParaRPr>
          </a:p>
        </p:txBody>
      </p:sp>
      <p:sp>
        <p:nvSpPr>
          <p:cNvPr id="13" name="CaixaDeTexto 9">
            <a:extLst>
              <a:ext uri="{FF2B5EF4-FFF2-40B4-BE49-F238E27FC236}">
                <a16:creationId xmlns:a16="http://schemas.microsoft.com/office/drawing/2014/main" id="{1EA9FD72-DFBE-EA2F-77EE-BF97E7B4B65B}"/>
              </a:ext>
            </a:extLst>
          </p:cNvPr>
          <p:cNvSpPr txBox="1"/>
          <p:nvPr/>
        </p:nvSpPr>
        <p:spPr>
          <a:xfrm>
            <a:off x="1602502" y="8122836"/>
            <a:ext cx="8729258" cy="203132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 typeface="Arial"/>
              <a:buChar char="•"/>
            </a:pPr>
            <a:r>
              <a:rPr lang="pt-BR" b="1" dirty="0">
                <a:ea typeface="+mn-lt"/>
                <a:cs typeface="+mn-lt"/>
              </a:rPr>
              <a:t>A utilização de conta bancária específica é regulamentada pelo artigo 59, do Decreto Estadual 48.745/2023. A SEGOV possui uma parceria junto ao Banco do Brasil para a abertura automática de contas, devendo o convenente apenas realizar a ativação da conta para a utilização dos recursos.</a:t>
            </a:r>
          </a:p>
          <a:p>
            <a:pPr marL="285750" indent="-285750">
              <a:buFont typeface="Arial"/>
              <a:buChar char="•"/>
            </a:pPr>
            <a:r>
              <a:rPr lang="pt-BR" b="1" dirty="0">
                <a:ea typeface="+mn-lt"/>
                <a:cs typeface="+mn-lt"/>
              </a:rPr>
              <a:t>Os registros de execução devem ser efetuados em até 30 dias da realização da despesa</a:t>
            </a:r>
          </a:p>
          <a:p>
            <a:pPr marL="285750" indent="-285750">
              <a:buFont typeface="Arial"/>
              <a:buChar char="•"/>
            </a:pPr>
            <a:r>
              <a:rPr lang="pt-BR" b="1" dirty="0">
                <a:ea typeface="+mn-lt"/>
                <a:cs typeface="+mn-lt"/>
              </a:rPr>
              <a:t>Caso o convenente realize despesas e não efetue o respectivo registro de execução, o concedente deverá notificá-lo para sanar a pendência em até 30 dias.</a:t>
            </a:r>
          </a:p>
        </p:txBody>
      </p:sp>
    </p:spTree>
    <p:extLst>
      <p:ext uri="{BB962C8B-B14F-4D97-AF65-F5344CB8AC3E}">
        <p14:creationId xmlns:p14="http://schemas.microsoft.com/office/powerpoint/2010/main" val="3252624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fill="hold"/>
                                        <p:tgtEl>
                                          <p:spTgt spid="23"/>
                                        </p:tgtEl>
                                        <p:attrNameLst>
                                          <p:attrName>ppt_x</p:attrName>
                                        </p:attrNameLst>
                                      </p:cBhvr>
                                      <p:tavLst>
                                        <p:tav tm="0">
                                          <p:val>
                                            <p:strVal val="#ppt_x"/>
                                          </p:val>
                                        </p:tav>
                                        <p:tav tm="100000">
                                          <p:val>
                                            <p:strVal val="#ppt_x"/>
                                          </p:val>
                                        </p:tav>
                                      </p:tavLst>
                                    </p:anim>
                                    <p:anim calcmode="lin" valueType="num">
                                      <p:cBhvr additive="base">
                                        <p:cTn id="1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xit" presetSubtype="4" fill="hold" grpId="1" nodeType="clickEffect">
                                  <p:stCondLst>
                                    <p:cond delay="0"/>
                                  </p:stCondLst>
                                  <p:childTnLst>
                                    <p:anim calcmode="lin" valueType="num">
                                      <p:cBhvr additive="base">
                                        <p:cTn id="20" dur="500"/>
                                        <p:tgtEl>
                                          <p:spTgt spid="6"/>
                                        </p:tgtEl>
                                        <p:attrNameLst>
                                          <p:attrName>ppt_x</p:attrName>
                                        </p:attrNameLst>
                                      </p:cBhvr>
                                      <p:tavLst>
                                        <p:tav tm="0">
                                          <p:val>
                                            <p:strVal val="ppt_x"/>
                                          </p:val>
                                        </p:tav>
                                        <p:tav tm="100000">
                                          <p:val>
                                            <p:strVal val="ppt_x"/>
                                          </p:val>
                                        </p:tav>
                                      </p:tavLst>
                                    </p:anim>
                                    <p:anim calcmode="lin" valueType="num">
                                      <p:cBhvr additive="base">
                                        <p:cTn id="21" dur="500"/>
                                        <p:tgtEl>
                                          <p:spTgt spid="6"/>
                                        </p:tgtEl>
                                        <p:attrNameLst>
                                          <p:attrName>ppt_y</p:attrName>
                                        </p:attrNameLst>
                                      </p:cBhvr>
                                      <p:tavLst>
                                        <p:tav tm="0">
                                          <p:val>
                                            <p:strVal val="ppt_y"/>
                                          </p:val>
                                        </p:tav>
                                        <p:tav tm="100000">
                                          <p:val>
                                            <p:strVal val="1+ppt_h/2"/>
                                          </p:val>
                                        </p:tav>
                                      </p:tavLst>
                                    </p:anim>
                                    <p:set>
                                      <p:cBhvr>
                                        <p:cTn id="22" dur="1" fill="hold">
                                          <p:stCondLst>
                                            <p:cond delay="499"/>
                                          </p:stCondLst>
                                        </p:cTn>
                                        <p:tgtEl>
                                          <p:spTgt spid="6"/>
                                        </p:tgtEl>
                                        <p:attrNameLst>
                                          <p:attrName>style.visibility</p:attrName>
                                        </p:attrNameLst>
                                      </p:cBhvr>
                                      <p:to>
                                        <p:strVal val="hidden"/>
                                      </p:to>
                                    </p:set>
                                  </p:childTnLst>
                                </p:cTn>
                              </p:par>
                              <p:par>
                                <p:cTn id="23" presetID="2" presetClass="exit" presetSubtype="4" fill="hold" grpId="1" nodeType="withEffect">
                                  <p:stCondLst>
                                    <p:cond delay="0"/>
                                  </p:stCondLst>
                                  <p:childTnLst>
                                    <p:anim calcmode="lin" valueType="num">
                                      <p:cBhvr additive="base">
                                        <p:cTn id="24" dur="500"/>
                                        <p:tgtEl>
                                          <p:spTgt spid="13"/>
                                        </p:tgtEl>
                                        <p:attrNameLst>
                                          <p:attrName>ppt_x</p:attrName>
                                        </p:attrNameLst>
                                      </p:cBhvr>
                                      <p:tavLst>
                                        <p:tav tm="0">
                                          <p:val>
                                            <p:strVal val="ppt_x"/>
                                          </p:val>
                                        </p:tav>
                                        <p:tav tm="100000">
                                          <p:val>
                                            <p:strVal val="ppt_x"/>
                                          </p:val>
                                        </p:tav>
                                      </p:tavLst>
                                    </p:anim>
                                    <p:anim calcmode="lin" valueType="num">
                                      <p:cBhvr additive="base">
                                        <p:cTn id="25" dur="500"/>
                                        <p:tgtEl>
                                          <p:spTgt spid="13"/>
                                        </p:tgtEl>
                                        <p:attrNameLst>
                                          <p:attrName>ppt_y</p:attrName>
                                        </p:attrNameLst>
                                      </p:cBhvr>
                                      <p:tavLst>
                                        <p:tav tm="0">
                                          <p:val>
                                            <p:strVal val="ppt_y"/>
                                          </p:val>
                                        </p:tav>
                                        <p:tav tm="100000">
                                          <p:val>
                                            <p:strVal val="1+ppt_h/2"/>
                                          </p:val>
                                        </p:tav>
                                      </p:tavLst>
                                    </p:anim>
                                    <p:set>
                                      <p:cBhvr>
                                        <p:cTn id="26" dur="1" fill="hold">
                                          <p:stCondLst>
                                            <p:cond delay="499"/>
                                          </p:stCondLst>
                                        </p:cTn>
                                        <p:tgtEl>
                                          <p:spTgt spid="13"/>
                                        </p:tgtEl>
                                        <p:attrNameLst>
                                          <p:attrName>style.visibility</p:attrName>
                                        </p:attrNameLst>
                                      </p:cBhvr>
                                      <p:to>
                                        <p:strVal val="hidden"/>
                                      </p:to>
                                    </p:set>
                                  </p:childTnLst>
                                </p:cTn>
                              </p:par>
                              <p:par>
                                <p:cTn id="27" presetID="2" presetClass="exit" presetSubtype="4" fill="hold" grpId="1" nodeType="withEffect">
                                  <p:stCondLst>
                                    <p:cond delay="0"/>
                                  </p:stCondLst>
                                  <p:childTnLst>
                                    <p:anim calcmode="lin" valueType="num">
                                      <p:cBhvr additive="base">
                                        <p:cTn id="28" dur="500"/>
                                        <p:tgtEl>
                                          <p:spTgt spid="23"/>
                                        </p:tgtEl>
                                        <p:attrNameLst>
                                          <p:attrName>ppt_x</p:attrName>
                                        </p:attrNameLst>
                                      </p:cBhvr>
                                      <p:tavLst>
                                        <p:tav tm="0">
                                          <p:val>
                                            <p:strVal val="ppt_x"/>
                                          </p:val>
                                        </p:tav>
                                        <p:tav tm="100000">
                                          <p:val>
                                            <p:strVal val="ppt_x"/>
                                          </p:val>
                                        </p:tav>
                                      </p:tavLst>
                                    </p:anim>
                                    <p:anim calcmode="lin" valueType="num">
                                      <p:cBhvr additive="base">
                                        <p:cTn id="29" dur="500"/>
                                        <p:tgtEl>
                                          <p:spTgt spid="23"/>
                                        </p:tgtEl>
                                        <p:attrNameLst>
                                          <p:attrName>ppt_y</p:attrName>
                                        </p:attrNameLst>
                                      </p:cBhvr>
                                      <p:tavLst>
                                        <p:tav tm="0">
                                          <p:val>
                                            <p:strVal val="ppt_y"/>
                                          </p:val>
                                        </p:tav>
                                        <p:tav tm="100000">
                                          <p:val>
                                            <p:strVal val="1+ppt_h/2"/>
                                          </p:val>
                                        </p:tav>
                                      </p:tavLst>
                                    </p:anim>
                                    <p:set>
                                      <p:cBhvr>
                                        <p:cTn id="30" dur="1" fill="hold">
                                          <p:stCondLst>
                                            <p:cond delay="499"/>
                                          </p:stCondLst>
                                        </p:cTn>
                                        <p:tgtEl>
                                          <p:spTgt spid="23"/>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additive="base">
                                        <p:cTn id="35" dur="500" fill="hold"/>
                                        <p:tgtEl>
                                          <p:spTgt spid="7"/>
                                        </p:tgtEl>
                                        <p:attrNameLst>
                                          <p:attrName>ppt_x</p:attrName>
                                        </p:attrNameLst>
                                      </p:cBhvr>
                                      <p:tavLst>
                                        <p:tav tm="0">
                                          <p:val>
                                            <p:strVal val="#ppt_x"/>
                                          </p:val>
                                        </p:tav>
                                        <p:tav tm="100000">
                                          <p:val>
                                            <p:strVal val="#ppt_x"/>
                                          </p:val>
                                        </p:tav>
                                      </p:tavLst>
                                    </p:anim>
                                    <p:anim calcmode="lin" valueType="num">
                                      <p:cBhvr additive="base">
                                        <p:cTn id="3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xit" presetSubtype="4" fill="hold" grpId="1" nodeType="clickEffect">
                                  <p:stCondLst>
                                    <p:cond delay="0"/>
                                  </p:stCondLst>
                                  <p:childTnLst>
                                    <p:anim calcmode="lin" valueType="num">
                                      <p:cBhvr additive="base">
                                        <p:cTn id="40" dur="500"/>
                                        <p:tgtEl>
                                          <p:spTgt spid="7"/>
                                        </p:tgtEl>
                                        <p:attrNameLst>
                                          <p:attrName>ppt_x</p:attrName>
                                        </p:attrNameLst>
                                      </p:cBhvr>
                                      <p:tavLst>
                                        <p:tav tm="0">
                                          <p:val>
                                            <p:strVal val="ppt_x"/>
                                          </p:val>
                                        </p:tav>
                                        <p:tav tm="100000">
                                          <p:val>
                                            <p:strVal val="ppt_x"/>
                                          </p:val>
                                        </p:tav>
                                      </p:tavLst>
                                    </p:anim>
                                    <p:anim calcmode="lin" valueType="num">
                                      <p:cBhvr additive="base">
                                        <p:cTn id="41" dur="500"/>
                                        <p:tgtEl>
                                          <p:spTgt spid="7"/>
                                        </p:tgtEl>
                                        <p:attrNameLst>
                                          <p:attrName>ppt_y</p:attrName>
                                        </p:attrNameLst>
                                      </p:cBhvr>
                                      <p:tavLst>
                                        <p:tav tm="0">
                                          <p:val>
                                            <p:strVal val="ppt_y"/>
                                          </p:val>
                                        </p:tav>
                                        <p:tav tm="100000">
                                          <p:val>
                                            <p:strVal val="1+ppt_h/2"/>
                                          </p:val>
                                        </p:tav>
                                      </p:tavLst>
                                    </p:anim>
                                    <p:set>
                                      <p:cBhvr>
                                        <p:cTn id="42" dur="1" fill="hold">
                                          <p:stCondLst>
                                            <p:cond delay="499"/>
                                          </p:stCondLst>
                                        </p:cTn>
                                        <p:tgtEl>
                                          <p:spTgt spid="7"/>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5"/>
                                        </p:tgtEl>
                                        <p:attrNameLst>
                                          <p:attrName>style.visibility</p:attrName>
                                        </p:attrNameLst>
                                      </p:cBhvr>
                                      <p:to>
                                        <p:strVal val="visible"/>
                                      </p:to>
                                    </p:set>
                                    <p:anim calcmode="lin" valueType="num">
                                      <p:cBhvr additive="base">
                                        <p:cTn id="47" dur="500" fill="hold"/>
                                        <p:tgtEl>
                                          <p:spTgt spid="5"/>
                                        </p:tgtEl>
                                        <p:attrNameLst>
                                          <p:attrName>ppt_x</p:attrName>
                                        </p:attrNameLst>
                                      </p:cBhvr>
                                      <p:tavLst>
                                        <p:tav tm="0">
                                          <p:val>
                                            <p:strVal val="#ppt_x"/>
                                          </p:val>
                                        </p:tav>
                                        <p:tav tm="100000">
                                          <p:val>
                                            <p:strVal val="#ppt_x"/>
                                          </p:val>
                                        </p:tav>
                                      </p:tavLst>
                                    </p:anim>
                                    <p:anim calcmode="lin" valueType="num">
                                      <p:cBhvr additive="base">
                                        <p:cTn id="4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xit" presetSubtype="4" fill="hold" grpId="1" nodeType="clickEffect">
                                  <p:stCondLst>
                                    <p:cond delay="0"/>
                                  </p:stCondLst>
                                  <p:childTnLst>
                                    <p:anim calcmode="lin" valueType="num">
                                      <p:cBhvr additive="base">
                                        <p:cTn id="52" dur="500"/>
                                        <p:tgtEl>
                                          <p:spTgt spid="5"/>
                                        </p:tgtEl>
                                        <p:attrNameLst>
                                          <p:attrName>ppt_x</p:attrName>
                                        </p:attrNameLst>
                                      </p:cBhvr>
                                      <p:tavLst>
                                        <p:tav tm="0">
                                          <p:val>
                                            <p:strVal val="ppt_x"/>
                                          </p:val>
                                        </p:tav>
                                        <p:tav tm="100000">
                                          <p:val>
                                            <p:strVal val="ppt_x"/>
                                          </p:val>
                                        </p:tav>
                                      </p:tavLst>
                                    </p:anim>
                                    <p:anim calcmode="lin" valueType="num">
                                      <p:cBhvr additive="base">
                                        <p:cTn id="53" dur="500"/>
                                        <p:tgtEl>
                                          <p:spTgt spid="5"/>
                                        </p:tgtEl>
                                        <p:attrNameLst>
                                          <p:attrName>ppt_y</p:attrName>
                                        </p:attrNameLst>
                                      </p:cBhvr>
                                      <p:tavLst>
                                        <p:tav tm="0">
                                          <p:val>
                                            <p:strVal val="ppt_y"/>
                                          </p:val>
                                        </p:tav>
                                        <p:tav tm="100000">
                                          <p:val>
                                            <p:strVal val="1+ppt_h/2"/>
                                          </p:val>
                                        </p:tav>
                                      </p:tavLst>
                                    </p:anim>
                                    <p:set>
                                      <p:cBhvr>
                                        <p:cTn id="54"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3" grpId="1"/>
      <p:bldP spid="5" grpId="0"/>
      <p:bldP spid="5" grpId="1"/>
      <p:bldP spid="7" grpId="0"/>
      <p:bldP spid="7" grpId="1"/>
      <p:bldP spid="6" grpId="0" animBg="1"/>
      <p:bldP spid="6" grpId="1" animBg="1"/>
      <p:bldP spid="13" grpId="0"/>
      <p:bldP spid="13"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9E9F3F-49FC-7576-349D-4A3D1336F916}"/>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7181420C-F4A6-FA78-DC95-20949D3CA462}"/>
              </a:ext>
            </a:extLst>
          </p:cNvPr>
          <p:cNvSpPr/>
          <p:nvPr/>
        </p:nvSpPr>
        <p:spPr>
          <a:xfrm>
            <a:off x="0" y="0"/>
            <a:ext cx="731454" cy="10287000"/>
          </a:xfrm>
          <a:custGeom>
            <a:avLst/>
            <a:gdLst/>
            <a:ahLst/>
            <a:cxnLst/>
            <a:rect l="l" t="t" r="r" b="b"/>
            <a:pathLst>
              <a:path w="731454" h="10287000">
                <a:moveTo>
                  <a:pt x="0" y="0"/>
                </a:moveTo>
                <a:lnTo>
                  <a:pt x="731454" y="0"/>
                </a:lnTo>
                <a:lnTo>
                  <a:pt x="731454" y="10287000"/>
                </a:lnTo>
                <a:lnTo>
                  <a:pt x="0" y="10287000"/>
                </a:lnTo>
                <a:lnTo>
                  <a:pt x="0" y="0"/>
                </a:lnTo>
                <a:close/>
              </a:path>
            </a:pathLst>
          </a:custGeom>
          <a:blipFill>
            <a:blip r:embed="rId2"/>
            <a:stretch>
              <a:fillRect r="-2400226"/>
            </a:stretch>
          </a:blipFill>
        </p:spPr>
      </p:sp>
      <p:sp>
        <p:nvSpPr>
          <p:cNvPr id="3" name="Freeform 3">
            <a:extLst>
              <a:ext uri="{FF2B5EF4-FFF2-40B4-BE49-F238E27FC236}">
                <a16:creationId xmlns:a16="http://schemas.microsoft.com/office/drawing/2014/main" id="{21318A21-3860-C074-F648-CA3D2265DBD2}"/>
              </a:ext>
            </a:extLst>
          </p:cNvPr>
          <p:cNvSpPr/>
          <p:nvPr/>
        </p:nvSpPr>
        <p:spPr>
          <a:xfrm>
            <a:off x="14732871" y="9032040"/>
            <a:ext cx="3136874" cy="858719"/>
          </a:xfrm>
          <a:custGeom>
            <a:avLst/>
            <a:gdLst/>
            <a:ahLst/>
            <a:cxnLst/>
            <a:rect l="l" t="t" r="r" b="b"/>
            <a:pathLst>
              <a:path w="3136874" h="858719">
                <a:moveTo>
                  <a:pt x="0" y="0"/>
                </a:moveTo>
                <a:lnTo>
                  <a:pt x="3136874" y="0"/>
                </a:lnTo>
                <a:lnTo>
                  <a:pt x="3136874" y="858720"/>
                </a:lnTo>
                <a:lnTo>
                  <a:pt x="0" y="858720"/>
                </a:lnTo>
                <a:lnTo>
                  <a:pt x="0" y="0"/>
                </a:lnTo>
                <a:close/>
              </a:path>
            </a:pathLst>
          </a:custGeom>
          <a:blipFill>
            <a:blip r:embed="rId3"/>
            <a:stretch>
              <a:fillRect/>
            </a:stretch>
          </a:blipFill>
        </p:spPr>
      </p:sp>
      <p:sp>
        <p:nvSpPr>
          <p:cNvPr id="8" name="Retângulo 7">
            <a:extLst>
              <a:ext uri="{FF2B5EF4-FFF2-40B4-BE49-F238E27FC236}">
                <a16:creationId xmlns:a16="http://schemas.microsoft.com/office/drawing/2014/main" id="{4C823334-47F5-4CA8-E18A-EC24E9F50E10}"/>
              </a:ext>
            </a:extLst>
          </p:cNvPr>
          <p:cNvSpPr/>
          <p:nvPr/>
        </p:nvSpPr>
        <p:spPr>
          <a:xfrm>
            <a:off x="729662" y="2601"/>
            <a:ext cx="8417127" cy="807906"/>
          </a:xfrm>
          <a:prstGeom prst="rect">
            <a:avLst/>
          </a:prstGeom>
          <a:solidFill>
            <a:srgbClr val="DFE1E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0" name="CaixaDeTexto 9">
            <a:extLst>
              <a:ext uri="{FF2B5EF4-FFF2-40B4-BE49-F238E27FC236}">
                <a16:creationId xmlns:a16="http://schemas.microsoft.com/office/drawing/2014/main" id="{F0C5145F-33BF-B9D7-AC07-2C99F8AC8555}"/>
              </a:ext>
            </a:extLst>
          </p:cNvPr>
          <p:cNvSpPr txBox="1"/>
          <p:nvPr/>
        </p:nvSpPr>
        <p:spPr>
          <a:xfrm>
            <a:off x="734493" y="-101105"/>
            <a:ext cx="6368275" cy="923330"/>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r>
              <a:rPr lang="pt-BR" sz="5400" b="1" dirty="0">
                <a:solidFill>
                  <a:srgbClr val="034F6E"/>
                </a:solidFill>
                <a:ea typeface="Calibri"/>
                <a:cs typeface="Calibri"/>
              </a:rPr>
              <a:t>Execução</a:t>
            </a:r>
          </a:p>
        </p:txBody>
      </p:sp>
      <p:sp>
        <p:nvSpPr>
          <p:cNvPr id="23" name="TextBox 5">
            <a:extLst>
              <a:ext uri="{FF2B5EF4-FFF2-40B4-BE49-F238E27FC236}">
                <a16:creationId xmlns:a16="http://schemas.microsoft.com/office/drawing/2014/main" id="{C2C8DAE5-D383-EFE1-9541-BDD9CDB51703}"/>
              </a:ext>
            </a:extLst>
          </p:cNvPr>
          <p:cNvSpPr txBox="1"/>
          <p:nvPr/>
        </p:nvSpPr>
        <p:spPr>
          <a:xfrm>
            <a:off x="970721" y="1174417"/>
            <a:ext cx="13316742" cy="3553922"/>
          </a:xfrm>
          <a:prstGeom prst="rect">
            <a:avLst/>
          </a:prstGeom>
        </p:spPr>
        <p:txBody>
          <a:bodyPr wrap="square" lIns="0" tIns="0" rIns="0" bIns="0" rtlCol="0" anchor="t">
            <a:spAutoFit/>
          </a:bodyPr>
          <a:lstStyle/>
          <a:p>
            <a:pPr algn="just">
              <a:lnSpc>
                <a:spcPts val="3499"/>
              </a:lnSpc>
              <a:spcBef>
                <a:spcPct val="0"/>
              </a:spcBef>
            </a:pPr>
            <a:r>
              <a:rPr lang="pt-BR" sz="2200" b="1" dirty="0">
                <a:solidFill>
                  <a:srgbClr val="034F6E"/>
                </a:solidFill>
                <a:latin typeface="Calibri"/>
                <a:ea typeface="Calibri"/>
                <a:cs typeface="Calibri"/>
                <a:sym typeface="Gotham"/>
              </a:rPr>
              <a:t>Monitoramento e fiscalização:</a:t>
            </a:r>
            <a:r>
              <a:rPr lang="pt-BR" sz="2200" dirty="0">
                <a:solidFill>
                  <a:srgbClr val="000000"/>
                </a:solidFill>
                <a:latin typeface="Calibri"/>
                <a:ea typeface="Calibri"/>
                <a:cs typeface="Calibri"/>
                <a:sym typeface="Gotham"/>
              </a:rPr>
              <a:t> É o conjunto de práticas realizadas de modo contínuo que se destinam ao acompanhamento da execução para garantir que os resultados pactuados sejam alcançados, com o intuito de prevenir ou corrigir eventuais inconformidades, realizado pela Administração Pública ou com apoio de terceiros.</a:t>
            </a:r>
            <a:endParaRPr lang="pt-BR" sz="2200" dirty="0">
              <a:solidFill>
                <a:srgbClr val="000000"/>
              </a:solidFill>
              <a:latin typeface="Calibri"/>
              <a:ea typeface="Calibri"/>
              <a:cs typeface="Calibri"/>
            </a:endParaRPr>
          </a:p>
          <a:p>
            <a:pPr algn="just">
              <a:lnSpc>
                <a:spcPts val="3499"/>
              </a:lnSpc>
              <a:spcBef>
                <a:spcPct val="0"/>
              </a:spcBef>
            </a:pPr>
            <a:endParaRPr lang="pt-BR" sz="2200" dirty="0">
              <a:solidFill>
                <a:srgbClr val="000000"/>
              </a:solidFill>
              <a:latin typeface="Calibri"/>
              <a:ea typeface="Calibri"/>
              <a:cs typeface="Calibri"/>
            </a:endParaRPr>
          </a:p>
          <a:p>
            <a:pPr algn="just">
              <a:lnSpc>
                <a:spcPts val="3499"/>
              </a:lnSpc>
              <a:spcBef>
                <a:spcPct val="0"/>
              </a:spcBef>
            </a:pPr>
            <a:endParaRPr lang="pt-BR" sz="2450" dirty="0">
              <a:solidFill>
                <a:srgbClr val="000000"/>
              </a:solidFill>
              <a:latin typeface="Gotham"/>
              <a:ea typeface="Gotham"/>
              <a:cs typeface="Gotham"/>
            </a:endParaRPr>
          </a:p>
          <a:p>
            <a:pPr algn="just">
              <a:lnSpc>
                <a:spcPts val="3499"/>
              </a:lnSpc>
              <a:spcBef>
                <a:spcPct val="0"/>
              </a:spcBef>
            </a:pPr>
            <a:endParaRPr lang="pt-BR" sz="2450" dirty="0">
              <a:solidFill>
                <a:srgbClr val="000000"/>
              </a:solidFill>
              <a:latin typeface="Gotham"/>
              <a:ea typeface="Gotham"/>
              <a:cs typeface="Gotham"/>
            </a:endParaRPr>
          </a:p>
          <a:p>
            <a:pPr algn="just">
              <a:lnSpc>
                <a:spcPts val="3499"/>
              </a:lnSpc>
              <a:spcBef>
                <a:spcPct val="0"/>
              </a:spcBef>
            </a:pPr>
            <a:endParaRPr lang="pt-BR" sz="2450" dirty="0">
              <a:solidFill>
                <a:srgbClr val="000000"/>
              </a:solidFill>
              <a:latin typeface="Gotham"/>
              <a:ea typeface="Gotham"/>
              <a:cs typeface="Gotham"/>
            </a:endParaRPr>
          </a:p>
          <a:p>
            <a:pPr algn="just">
              <a:lnSpc>
                <a:spcPts val="3499"/>
              </a:lnSpc>
              <a:spcBef>
                <a:spcPct val="0"/>
              </a:spcBef>
            </a:pPr>
            <a:endParaRPr lang="pt-BR" sz="2450" dirty="0">
              <a:latin typeface="Gotham"/>
              <a:cs typeface="Gotham"/>
            </a:endParaRPr>
          </a:p>
        </p:txBody>
      </p:sp>
      <p:sp>
        <p:nvSpPr>
          <p:cNvPr id="7" name="TextBox 5">
            <a:extLst>
              <a:ext uri="{FF2B5EF4-FFF2-40B4-BE49-F238E27FC236}">
                <a16:creationId xmlns:a16="http://schemas.microsoft.com/office/drawing/2014/main" id="{EF24D8EE-F90C-1305-37A7-CECCE4411428}"/>
              </a:ext>
            </a:extLst>
          </p:cNvPr>
          <p:cNvSpPr txBox="1"/>
          <p:nvPr/>
        </p:nvSpPr>
        <p:spPr>
          <a:xfrm>
            <a:off x="970721" y="2715720"/>
            <a:ext cx="13316742" cy="4002762"/>
          </a:xfrm>
          <a:prstGeom prst="rect">
            <a:avLst/>
          </a:prstGeom>
        </p:spPr>
        <p:txBody>
          <a:bodyPr wrap="square" lIns="0" tIns="0" rIns="0" bIns="0" rtlCol="0" anchor="t">
            <a:spAutoFit/>
          </a:bodyPr>
          <a:lstStyle/>
          <a:p>
            <a:pPr algn="just">
              <a:lnSpc>
                <a:spcPts val="3499"/>
              </a:lnSpc>
              <a:spcBef>
                <a:spcPct val="0"/>
              </a:spcBef>
            </a:pPr>
            <a:r>
              <a:rPr lang="pt-BR" sz="2200" b="1" dirty="0">
                <a:solidFill>
                  <a:srgbClr val="034F6E"/>
                </a:solidFill>
                <a:latin typeface="Calibri"/>
                <a:ea typeface="Calibri"/>
                <a:cs typeface="Calibri"/>
                <a:sym typeface="Gotham"/>
              </a:rPr>
              <a:t>Prestação de contas parcial:</a:t>
            </a:r>
            <a:r>
              <a:rPr lang="pt-BR" sz="2200" dirty="0">
                <a:solidFill>
                  <a:srgbClr val="000000"/>
                </a:solidFill>
                <a:latin typeface="Calibri"/>
                <a:ea typeface="Calibri"/>
                <a:cs typeface="Calibri"/>
                <a:sym typeface="Gotham"/>
              </a:rPr>
              <a:t> É um procedimento formal que visa o controle e regularidade da gestão dos recursos públicos, para os casos em que os recursos a serem liberados pela parte concedente ocorram em duas ou mais parcelas. Realiza-se, portanto, uma análise quantitativa e qualitativa do cumprimento do objeto do convênio, avaliando-se o alcance das metas e dos resultados previstos para que então sejam liberadas as novas parcelas, conforme cronograma de desembolso.</a:t>
            </a:r>
            <a:endParaRPr lang="pt-BR" sz="2200" dirty="0">
              <a:solidFill>
                <a:srgbClr val="000000"/>
              </a:solidFill>
              <a:latin typeface="Calibri"/>
              <a:ea typeface="Calibri"/>
              <a:cs typeface="Calibri"/>
            </a:endParaRPr>
          </a:p>
          <a:p>
            <a:pPr algn="just">
              <a:lnSpc>
                <a:spcPts val="3499"/>
              </a:lnSpc>
              <a:spcBef>
                <a:spcPct val="0"/>
              </a:spcBef>
            </a:pPr>
            <a:endParaRPr lang="pt-BR" sz="2450" dirty="0">
              <a:solidFill>
                <a:srgbClr val="000000"/>
              </a:solidFill>
              <a:latin typeface="Gotham"/>
              <a:ea typeface="Gotham"/>
              <a:cs typeface="Gotham"/>
            </a:endParaRPr>
          </a:p>
          <a:p>
            <a:pPr algn="just">
              <a:lnSpc>
                <a:spcPts val="3499"/>
              </a:lnSpc>
              <a:spcBef>
                <a:spcPct val="0"/>
              </a:spcBef>
            </a:pPr>
            <a:endParaRPr lang="pt-BR" sz="2450" dirty="0">
              <a:solidFill>
                <a:srgbClr val="000000"/>
              </a:solidFill>
              <a:latin typeface="Gotham"/>
              <a:ea typeface="Gotham"/>
              <a:cs typeface="Gotham"/>
            </a:endParaRPr>
          </a:p>
          <a:p>
            <a:pPr algn="just">
              <a:lnSpc>
                <a:spcPts val="3499"/>
              </a:lnSpc>
              <a:spcBef>
                <a:spcPct val="0"/>
              </a:spcBef>
            </a:pPr>
            <a:endParaRPr lang="pt-BR" sz="2450" dirty="0">
              <a:solidFill>
                <a:srgbClr val="000000"/>
              </a:solidFill>
              <a:latin typeface="Gotham"/>
              <a:ea typeface="Gotham"/>
              <a:cs typeface="Gotham"/>
            </a:endParaRPr>
          </a:p>
          <a:p>
            <a:pPr algn="just">
              <a:lnSpc>
                <a:spcPts val="3499"/>
              </a:lnSpc>
              <a:spcBef>
                <a:spcPct val="0"/>
              </a:spcBef>
            </a:pPr>
            <a:endParaRPr lang="pt-BR" sz="2450" dirty="0">
              <a:latin typeface="Gotham"/>
              <a:cs typeface="Gotham"/>
            </a:endParaRPr>
          </a:p>
        </p:txBody>
      </p:sp>
      <p:sp>
        <p:nvSpPr>
          <p:cNvPr id="5" name="Retângulo 4">
            <a:extLst>
              <a:ext uri="{FF2B5EF4-FFF2-40B4-BE49-F238E27FC236}">
                <a16:creationId xmlns:a16="http://schemas.microsoft.com/office/drawing/2014/main" id="{D402BF2C-1097-9E07-9C53-A01A37725819}"/>
              </a:ext>
            </a:extLst>
          </p:cNvPr>
          <p:cNvSpPr/>
          <p:nvPr/>
        </p:nvSpPr>
        <p:spPr>
          <a:xfrm>
            <a:off x="723297" y="7822409"/>
            <a:ext cx="8403899" cy="2464354"/>
          </a:xfrm>
          <a:prstGeom prst="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pt-BR" sz="1200" dirty="0">
              <a:solidFill>
                <a:srgbClr val="000000"/>
              </a:solidFill>
              <a:latin typeface="Aptos"/>
            </a:endParaRPr>
          </a:p>
          <a:p>
            <a:pPr algn="ctr"/>
            <a:endParaRPr lang="pt-BR" sz="1200" dirty="0">
              <a:solidFill>
                <a:srgbClr val="000000"/>
              </a:solidFill>
              <a:latin typeface="Aptos"/>
            </a:endParaRPr>
          </a:p>
          <a:p>
            <a:pPr algn="ctr"/>
            <a:endParaRPr lang="pt-BR" sz="1200" dirty="0">
              <a:solidFill>
                <a:srgbClr val="000000"/>
              </a:solidFill>
              <a:latin typeface="Aptos"/>
            </a:endParaRPr>
          </a:p>
        </p:txBody>
      </p:sp>
      <p:sp>
        <p:nvSpPr>
          <p:cNvPr id="12" name="CaixaDeTexto 9">
            <a:extLst>
              <a:ext uri="{FF2B5EF4-FFF2-40B4-BE49-F238E27FC236}">
                <a16:creationId xmlns:a16="http://schemas.microsoft.com/office/drawing/2014/main" id="{E756C01D-421D-D6E2-5935-14F6A20818A3}"/>
              </a:ext>
            </a:extLst>
          </p:cNvPr>
          <p:cNvSpPr txBox="1"/>
          <p:nvPr/>
        </p:nvSpPr>
        <p:spPr>
          <a:xfrm>
            <a:off x="1707905" y="7978676"/>
            <a:ext cx="6666283" cy="2308324"/>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BR" b="1" dirty="0">
                <a:ea typeface="+mn-lt"/>
                <a:cs typeface="+mn-lt"/>
              </a:rPr>
              <a:t>O convênio de saída deve ser executado de acordo com: </a:t>
            </a:r>
          </a:p>
          <a:p>
            <a:pPr marL="285750" indent="-285750">
              <a:buFont typeface="Arial"/>
              <a:buChar char="•"/>
            </a:pPr>
            <a:r>
              <a:rPr lang="pt-BR" b="1" dirty="0">
                <a:ea typeface="+mn-lt"/>
                <a:cs typeface="+mn-lt"/>
              </a:rPr>
              <a:t>O plano de trabalho e as cláusulas pactuadas no termo de convênio de saída</a:t>
            </a:r>
          </a:p>
          <a:p>
            <a:pPr marL="285750" indent="-285750">
              <a:buFont typeface="Arial"/>
              <a:buChar char="•"/>
            </a:pPr>
            <a:r>
              <a:rPr lang="pt-BR" b="1" dirty="0">
                <a:ea typeface="+mn-lt"/>
                <a:cs typeface="+mn-lt"/>
              </a:rPr>
              <a:t>Os documentos apresentados na celebração, em especial orçamentos, projetos de arquitetura/engenharia</a:t>
            </a:r>
          </a:p>
          <a:p>
            <a:pPr marL="285750" indent="-285750">
              <a:buFont typeface="Arial"/>
              <a:buChar char="•"/>
            </a:pPr>
            <a:r>
              <a:rPr lang="pt-BR" b="1" dirty="0">
                <a:ea typeface="+mn-lt"/>
                <a:cs typeface="+mn-lt"/>
              </a:rPr>
              <a:t>A legislação pertinente - Decreto nº 48.745/2023, Resolução Conjunta Segov/AGE nº 001/2024, Lei Federal nº 14.133/2021;</a:t>
            </a:r>
          </a:p>
          <a:p>
            <a:pPr marL="285750" indent="-285750">
              <a:buFont typeface="Arial"/>
              <a:buChar char="•"/>
            </a:pPr>
            <a:endParaRPr lang="pt-BR" b="1" dirty="0">
              <a:ea typeface="+mn-lt"/>
              <a:cs typeface="+mn-lt"/>
            </a:endParaRPr>
          </a:p>
        </p:txBody>
      </p:sp>
      <p:sp>
        <p:nvSpPr>
          <p:cNvPr id="6" name="TextBox 5">
            <a:extLst>
              <a:ext uri="{FF2B5EF4-FFF2-40B4-BE49-F238E27FC236}">
                <a16:creationId xmlns:a16="http://schemas.microsoft.com/office/drawing/2014/main" id="{272A9A67-FB7D-1639-8F11-3EC46F64640C}"/>
              </a:ext>
            </a:extLst>
          </p:cNvPr>
          <p:cNvSpPr txBox="1"/>
          <p:nvPr/>
        </p:nvSpPr>
        <p:spPr>
          <a:xfrm>
            <a:off x="970721" y="5136817"/>
            <a:ext cx="13316742" cy="4451603"/>
          </a:xfrm>
          <a:prstGeom prst="rect">
            <a:avLst/>
          </a:prstGeom>
        </p:spPr>
        <p:txBody>
          <a:bodyPr wrap="square" lIns="0" tIns="0" rIns="0" bIns="0" rtlCol="0" anchor="t">
            <a:spAutoFit/>
          </a:bodyPr>
          <a:lstStyle/>
          <a:p>
            <a:pPr algn="just">
              <a:lnSpc>
                <a:spcPts val="3499"/>
              </a:lnSpc>
              <a:spcBef>
                <a:spcPct val="0"/>
              </a:spcBef>
            </a:pPr>
            <a:r>
              <a:rPr lang="pt-BR" sz="2200" b="1" dirty="0">
                <a:solidFill>
                  <a:srgbClr val="034F6E"/>
                </a:solidFill>
                <a:latin typeface="Calibri"/>
                <a:ea typeface="Calibri"/>
                <a:cs typeface="Calibri"/>
                <a:sym typeface="Gotham"/>
              </a:rPr>
              <a:t>Utilização dos recursos:</a:t>
            </a:r>
            <a:r>
              <a:rPr lang="pt-BR" sz="2200" dirty="0">
                <a:solidFill>
                  <a:srgbClr val="000000"/>
                </a:solidFill>
                <a:latin typeface="Calibri"/>
                <a:ea typeface="Calibri"/>
                <a:cs typeface="Calibri"/>
                <a:sym typeface="Gotham"/>
              </a:rPr>
              <a:t> Os recursos de convênios devem ser aplicados unicamente nas despesas previstas no plano de trabalho e as despesas realizadas devem ser vinculadas à finalidade do convênio. Enquanto não forem utilizados os recursos, esses devem ser mantidos no tipo de aplicação financeira previsto no termo de convênio.</a:t>
            </a:r>
            <a:endParaRPr lang="pt-BR" sz="2200" dirty="0">
              <a:solidFill>
                <a:srgbClr val="000000"/>
              </a:solidFill>
              <a:latin typeface="Calibri"/>
              <a:ea typeface="Calibri"/>
              <a:cs typeface="Calibri"/>
            </a:endParaRPr>
          </a:p>
          <a:p>
            <a:pPr algn="just">
              <a:lnSpc>
                <a:spcPts val="3499"/>
              </a:lnSpc>
              <a:spcBef>
                <a:spcPct val="0"/>
              </a:spcBef>
            </a:pPr>
            <a:r>
              <a:rPr lang="pt-BR" sz="2200" dirty="0">
                <a:solidFill>
                  <a:srgbClr val="000000"/>
                </a:solidFill>
                <a:latin typeface="Calibri"/>
                <a:ea typeface="Calibri"/>
                <a:cs typeface="Calibri"/>
              </a:rPr>
              <a:t>A utilização dos recursos do convênio em despesas não previstas no plano de aplicação configura uma impropriedade da execução e a despesa se torna passível de glosa.</a:t>
            </a:r>
          </a:p>
          <a:p>
            <a:pPr algn="just">
              <a:lnSpc>
                <a:spcPts val="3499"/>
              </a:lnSpc>
              <a:spcBef>
                <a:spcPct val="0"/>
              </a:spcBef>
            </a:pPr>
            <a:endParaRPr lang="pt-BR" sz="2200" dirty="0">
              <a:solidFill>
                <a:srgbClr val="000000"/>
              </a:solidFill>
              <a:latin typeface="Calibri"/>
              <a:ea typeface="Calibri"/>
              <a:cs typeface="Calibri"/>
            </a:endParaRPr>
          </a:p>
          <a:p>
            <a:pPr algn="just">
              <a:lnSpc>
                <a:spcPts val="3499"/>
              </a:lnSpc>
              <a:spcBef>
                <a:spcPct val="0"/>
              </a:spcBef>
            </a:pPr>
            <a:endParaRPr lang="pt-BR" sz="2450" dirty="0">
              <a:solidFill>
                <a:srgbClr val="000000"/>
              </a:solidFill>
              <a:latin typeface="Gotham"/>
              <a:ea typeface="Gotham"/>
              <a:cs typeface="Gotham"/>
            </a:endParaRPr>
          </a:p>
          <a:p>
            <a:pPr algn="just">
              <a:lnSpc>
                <a:spcPts val="3499"/>
              </a:lnSpc>
              <a:spcBef>
                <a:spcPct val="0"/>
              </a:spcBef>
            </a:pPr>
            <a:endParaRPr lang="pt-BR" sz="2450" dirty="0">
              <a:solidFill>
                <a:srgbClr val="000000"/>
              </a:solidFill>
              <a:latin typeface="Gotham"/>
              <a:ea typeface="Gotham"/>
              <a:cs typeface="Gotham"/>
            </a:endParaRPr>
          </a:p>
          <a:p>
            <a:pPr algn="just">
              <a:lnSpc>
                <a:spcPts val="3499"/>
              </a:lnSpc>
              <a:spcBef>
                <a:spcPct val="0"/>
              </a:spcBef>
            </a:pPr>
            <a:endParaRPr lang="pt-BR" sz="2450" dirty="0">
              <a:latin typeface="Gotham"/>
              <a:cs typeface="Gotham"/>
            </a:endParaRPr>
          </a:p>
          <a:p>
            <a:pPr algn="just">
              <a:lnSpc>
                <a:spcPts val="3499"/>
              </a:lnSpc>
              <a:spcBef>
                <a:spcPct val="0"/>
              </a:spcBef>
            </a:pPr>
            <a:endParaRPr lang="pt-BR" sz="2450" dirty="0">
              <a:latin typeface="Gotham"/>
              <a:cs typeface="Gotham"/>
            </a:endParaRPr>
          </a:p>
        </p:txBody>
      </p:sp>
    </p:spTree>
    <p:extLst>
      <p:ext uri="{BB962C8B-B14F-4D97-AF65-F5344CB8AC3E}">
        <p14:creationId xmlns:p14="http://schemas.microsoft.com/office/powerpoint/2010/main" val="1027128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1" nodeType="clickEffect">
                                  <p:stCondLst>
                                    <p:cond delay="0"/>
                                  </p:stCondLst>
                                  <p:childTnLst>
                                    <p:anim calcmode="lin" valueType="num">
                                      <p:cBhvr additive="base">
                                        <p:cTn id="12" dur="500"/>
                                        <p:tgtEl>
                                          <p:spTgt spid="23"/>
                                        </p:tgtEl>
                                        <p:attrNameLst>
                                          <p:attrName>ppt_x</p:attrName>
                                        </p:attrNameLst>
                                      </p:cBhvr>
                                      <p:tavLst>
                                        <p:tav tm="0">
                                          <p:val>
                                            <p:strVal val="ppt_x"/>
                                          </p:val>
                                        </p:tav>
                                        <p:tav tm="100000">
                                          <p:val>
                                            <p:strVal val="ppt_x"/>
                                          </p:val>
                                        </p:tav>
                                      </p:tavLst>
                                    </p:anim>
                                    <p:anim calcmode="lin" valueType="num">
                                      <p:cBhvr additive="base">
                                        <p:cTn id="13" dur="500"/>
                                        <p:tgtEl>
                                          <p:spTgt spid="23"/>
                                        </p:tgtEl>
                                        <p:attrNameLst>
                                          <p:attrName>ppt_y</p:attrName>
                                        </p:attrNameLst>
                                      </p:cBhvr>
                                      <p:tavLst>
                                        <p:tav tm="0">
                                          <p:val>
                                            <p:strVal val="ppt_y"/>
                                          </p:val>
                                        </p:tav>
                                        <p:tav tm="100000">
                                          <p:val>
                                            <p:strVal val="1+ppt_h/2"/>
                                          </p:val>
                                        </p:tav>
                                      </p:tavLst>
                                    </p:anim>
                                    <p:set>
                                      <p:cBhvr>
                                        <p:cTn id="14" dur="1" fill="hold">
                                          <p:stCondLst>
                                            <p:cond delay="499"/>
                                          </p:stCondLst>
                                        </p:cTn>
                                        <p:tgtEl>
                                          <p:spTgt spid="23"/>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grpId="1" nodeType="clickEffect">
                                  <p:stCondLst>
                                    <p:cond delay="0"/>
                                  </p:stCondLst>
                                  <p:childTnLst>
                                    <p:anim calcmode="lin" valueType="num">
                                      <p:cBhvr additive="base">
                                        <p:cTn id="24" dur="500"/>
                                        <p:tgtEl>
                                          <p:spTgt spid="6"/>
                                        </p:tgtEl>
                                        <p:attrNameLst>
                                          <p:attrName>ppt_x</p:attrName>
                                        </p:attrNameLst>
                                      </p:cBhvr>
                                      <p:tavLst>
                                        <p:tav tm="0">
                                          <p:val>
                                            <p:strVal val="ppt_x"/>
                                          </p:val>
                                        </p:tav>
                                        <p:tav tm="100000">
                                          <p:val>
                                            <p:strVal val="ppt_x"/>
                                          </p:val>
                                        </p:tav>
                                      </p:tavLst>
                                    </p:anim>
                                    <p:anim calcmode="lin" valueType="num">
                                      <p:cBhvr additive="base">
                                        <p:cTn id="25" dur="500"/>
                                        <p:tgtEl>
                                          <p:spTgt spid="6"/>
                                        </p:tgtEl>
                                        <p:attrNameLst>
                                          <p:attrName>ppt_y</p:attrName>
                                        </p:attrNameLst>
                                      </p:cBhvr>
                                      <p:tavLst>
                                        <p:tav tm="0">
                                          <p:val>
                                            <p:strVal val="ppt_y"/>
                                          </p:val>
                                        </p:tav>
                                        <p:tav tm="100000">
                                          <p:val>
                                            <p:strVal val="1+ppt_h/2"/>
                                          </p:val>
                                        </p:tav>
                                      </p:tavLst>
                                    </p:anim>
                                    <p:set>
                                      <p:cBhvr>
                                        <p:cTn id="26" dur="1" fill="hold">
                                          <p:stCondLst>
                                            <p:cond delay="499"/>
                                          </p:stCondLst>
                                        </p:cTn>
                                        <p:tgtEl>
                                          <p:spTgt spid="6"/>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fill="hold"/>
                                        <p:tgtEl>
                                          <p:spTgt spid="12"/>
                                        </p:tgtEl>
                                        <p:attrNameLst>
                                          <p:attrName>ppt_x</p:attrName>
                                        </p:attrNameLst>
                                      </p:cBhvr>
                                      <p:tavLst>
                                        <p:tav tm="0">
                                          <p:val>
                                            <p:strVal val="#ppt_x"/>
                                          </p:val>
                                        </p:tav>
                                        <p:tav tm="100000">
                                          <p:val>
                                            <p:strVal val="#ppt_x"/>
                                          </p:val>
                                        </p:tav>
                                      </p:tavLst>
                                    </p:anim>
                                    <p:anim calcmode="lin" valueType="num">
                                      <p:cBhvr additive="base">
                                        <p:cTn id="36" dur="500" fill="hold"/>
                                        <p:tgtEl>
                                          <p:spTgt spid="1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500" fill="hold"/>
                                        <p:tgtEl>
                                          <p:spTgt spid="7"/>
                                        </p:tgtEl>
                                        <p:attrNameLst>
                                          <p:attrName>ppt_x</p:attrName>
                                        </p:attrNameLst>
                                      </p:cBhvr>
                                      <p:tavLst>
                                        <p:tav tm="0">
                                          <p:val>
                                            <p:strVal val="#ppt_x"/>
                                          </p:val>
                                        </p:tav>
                                        <p:tav tm="100000">
                                          <p:val>
                                            <p:strVal val="#ppt_x"/>
                                          </p:val>
                                        </p:tav>
                                      </p:tavLst>
                                    </p:anim>
                                    <p:anim calcmode="lin" valueType="num">
                                      <p:cBhvr additive="base">
                                        <p:cTn id="4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xit" presetSubtype="4" fill="hold" grpId="1" nodeType="clickEffect">
                                  <p:stCondLst>
                                    <p:cond delay="0"/>
                                  </p:stCondLst>
                                  <p:childTnLst>
                                    <p:anim calcmode="lin" valueType="num">
                                      <p:cBhvr additive="base">
                                        <p:cTn id="44" dur="500"/>
                                        <p:tgtEl>
                                          <p:spTgt spid="5"/>
                                        </p:tgtEl>
                                        <p:attrNameLst>
                                          <p:attrName>ppt_x</p:attrName>
                                        </p:attrNameLst>
                                      </p:cBhvr>
                                      <p:tavLst>
                                        <p:tav tm="0">
                                          <p:val>
                                            <p:strVal val="ppt_x"/>
                                          </p:val>
                                        </p:tav>
                                        <p:tav tm="100000">
                                          <p:val>
                                            <p:strVal val="ppt_x"/>
                                          </p:val>
                                        </p:tav>
                                      </p:tavLst>
                                    </p:anim>
                                    <p:anim calcmode="lin" valueType="num">
                                      <p:cBhvr additive="base">
                                        <p:cTn id="45" dur="500"/>
                                        <p:tgtEl>
                                          <p:spTgt spid="5"/>
                                        </p:tgtEl>
                                        <p:attrNameLst>
                                          <p:attrName>ppt_y</p:attrName>
                                        </p:attrNameLst>
                                      </p:cBhvr>
                                      <p:tavLst>
                                        <p:tav tm="0">
                                          <p:val>
                                            <p:strVal val="ppt_y"/>
                                          </p:val>
                                        </p:tav>
                                        <p:tav tm="100000">
                                          <p:val>
                                            <p:strVal val="1+ppt_h/2"/>
                                          </p:val>
                                        </p:tav>
                                      </p:tavLst>
                                    </p:anim>
                                    <p:set>
                                      <p:cBhvr>
                                        <p:cTn id="46" dur="1" fill="hold">
                                          <p:stCondLst>
                                            <p:cond delay="499"/>
                                          </p:stCondLst>
                                        </p:cTn>
                                        <p:tgtEl>
                                          <p:spTgt spid="5"/>
                                        </p:tgtEl>
                                        <p:attrNameLst>
                                          <p:attrName>style.visibility</p:attrName>
                                        </p:attrNameLst>
                                      </p:cBhvr>
                                      <p:to>
                                        <p:strVal val="hidden"/>
                                      </p:to>
                                    </p:set>
                                  </p:childTnLst>
                                </p:cTn>
                              </p:par>
                              <p:par>
                                <p:cTn id="47" presetID="2" presetClass="exit" presetSubtype="4" fill="hold" grpId="1" nodeType="withEffect">
                                  <p:stCondLst>
                                    <p:cond delay="0"/>
                                  </p:stCondLst>
                                  <p:childTnLst>
                                    <p:anim calcmode="lin" valueType="num">
                                      <p:cBhvr additive="base">
                                        <p:cTn id="48" dur="500"/>
                                        <p:tgtEl>
                                          <p:spTgt spid="12"/>
                                        </p:tgtEl>
                                        <p:attrNameLst>
                                          <p:attrName>ppt_x</p:attrName>
                                        </p:attrNameLst>
                                      </p:cBhvr>
                                      <p:tavLst>
                                        <p:tav tm="0">
                                          <p:val>
                                            <p:strVal val="ppt_x"/>
                                          </p:val>
                                        </p:tav>
                                        <p:tav tm="100000">
                                          <p:val>
                                            <p:strVal val="ppt_x"/>
                                          </p:val>
                                        </p:tav>
                                      </p:tavLst>
                                    </p:anim>
                                    <p:anim calcmode="lin" valueType="num">
                                      <p:cBhvr additive="base">
                                        <p:cTn id="49" dur="500"/>
                                        <p:tgtEl>
                                          <p:spTgt spid="12"/>
                                        </p:tgtEl>
                                        <p:attrNameLst>
                                          <p:attrName>ppt_y</p:attrName>
                                        </p:attrNameLst>
                                      </p:cBhvr>
                                      <p:tavLst>
                                        <p:tav tm="0">
                                          <p:val>
                                            <p:strVal val="ppt_y"/>
                                          </p:val>
                                        </p:tav>
                                        <p:tav tm="100000">
                                          <p:val>
                                            <p:strVal val="1+ppt_h/2"/>
                                          </p:val>
                                        </p:tav>
                                      </p:tavLst>
                                    </p:anim>
                                    <p:set>
                                      <p:cBhvr>
                                        <p:cTn id="50" dur="1" fill="hold">
                                          <p:stCondLst>
                                            <p:cond delay="499"/>
                                          </p:stCondLst>
                                        </p:cTn>
                                        <p:tgtEl>
                                          <p:spTgt spid="12"/>
                                        </p:tgtEl>
                                        <p:attrNameLst>
                                          <p:attrName>style.visibility</p:attrName>
                                        </p:attrNameLst>
                                      </p:cBhvr>
                                      <p:to>
                                        <p:strVal val="hidden"/>
                                      </p:to>
                                    </p:set>
                                  </p:childTnLst>
                                </p:cTn>
                              </p:par>
                              <p:par>
                                <p:cTn id="51" presetID="2" presetClass="exit" presetSubtype="4" fill="hold" grpId="1" nodeType="withEffect">
                                  <p:stCondLst>
                                    <p:cond delay="0"/>
                                  </p:stCondLst>
                                  <p:childTnLst>
                                    <p:anim calcmode="lin" valueType="num">
                                      <p:cBhvr additive="base">
                                        <p:cTn id="52" dur="500"/>
                                        <p:tgtEl>
                                          <p:spTgt spid="7"/>
                                        </p:tgtEl>
                                        <p:attrNameLst>
                                          <p:attrName>ppt_x</p:attrName>
                                        </p:attrNameLst>
                                      </p:cBhvr>
                                      <p:tavLst>
                                        <p:tav tm="0">
                                          <p:val>
                                            <p:strVal val="ppt_x"/>
                                          </p:val>
                                        </p:tav>
                                        <p:tav tm="100000">
                                          <p:val>
                                            <p:strVal val="ppt_x"/>
                                          </p:val>
                                        </p:tav>
                                      </p:tavLst>
                                    </p:anim>
                                    <p:anim calcmode="lin" valueType="num">
                                      <p:cBhvr additive="base">
                                        <p:cTn id="53" dur="500"/>
                                        <p:tgtEl>
                                          <p:spTgt spid="7"/>
                                        </p:tgtEl>
                                        <p:attrNameLst>
                                          <p:attrName>ppt_y</p:attrName>
                                        </p:attrNameLst>
                                      </p:cBhvr>
                                      <p:tavLst>
                                        <p:tav tm="0">
                                          <p:val>
                                            <p:strVal val="ppt_y"/>
                                          </p:val>
                                        </p:tav>
                                        <p:tav tm="100000">
                                          <p:val>
                                            <p:strVal val="1+ppt_h/2"/>
                                          </p:val>
                                        </p:tav>
                                      </p:tavLst>
                                    </p:anim>
                                    <p:set>
                                      <p:cBhvr>
                                        <p:cTn id="54"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3" grpId="1"/>
      <p:bldP spid="7" grpId="0"/>
      <p:bldP spid="7" grpId="1"/>
      <p:bldP spid="5" grpId="0" animBg="1"/>
      <p:bldP spid="5" grpId="1" animBg="1"/>
      <p:bldP spid="12" grpId="0"/>
      <p:bldP spid="12" grpId="1"/>
      <p:bldP spid="6" grpId="0"/>
      <p:bldP spid="6"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94E53C-C740-17AF-62B6-DCCF1C347C6C}"/>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7175B34F-3AF0-AC21-DCF1-35FC283A3E13}"/>
              </a:ext>
            </a:extLst>
          </p:cNvPr>
          <p:cNvSpPr/>
          <p:nvPr/>
        </p:nvSpPr>
        <p:spPr>
          <a:xfrm>
            <a:off x="0" y="0"/>
            <a:ext cx="731454" cy="10287000"/>
          </a:xfrm>
          <a:custGeom>
            <a:avLst/>
            <a:gdLst/>
            <a:ahLst/>
            <a:cxnLst/>
            <a:rect l="l" t="t" r="r" b="b"/>
            <a:pathLst>
              <a:path w="731454" h="10287000">
                <a:moveTo>
                  <a:pt x="0" y="0"/>
                </a:moveTo>
                <a:lnTo>
                  <a:pt x="731454" y="0"/>
                </a:lnTo>
                <a:lnTo>
                  <a:pt x="731454" y="10287000"/>
                </a:lnTo>
                <a:lnTo>
                  <a:pt x="0" y="10287000"/>
                </a:lnTo>
                <a:lnTo>
                  <a:pt x="0" y="0"/>
                </a:lnTo>
                <a:close/>
              </a:path>
            </a:pathLst>
          </a:custGeom>
          <a:blipFill>
            <a:blip r:embed="rId2"/>
            <a:stretch>
              <a:fillRect r="-2400226"/>
            </a:stretch>
          </a:blipFill>
        </p:spPr>
      </p:sp>
      <p:sp>
        <p:nvSpPr>
          <p:cNvPr id="3" name="Freeform 3">
            <a:extLst>
              <a:ext uri="{FF2B5EF4-FFF2-40B4-BE49-F238E27FC236}">
                <a16:creationId xmlns:a16="http://schemas.microsoft.com/office/drawing/2014/main" id="{5FCBC9E5-F58D-5CB3-3B43-48C0EF8D01D1}"/>
              </a:ext>
            </a:extLst>
          </p:cNvPr>
          <p:cNvSpPr/>
          <p:nvPr/>
        </p:nvSpPr>
        <p:spPr>
          <a:xfrm>
            <a:off x="14732871" y="9032040"/>
            <a:ext cx="3136874" cy="858719"/>
          </a:xfrm>
          <a:custGeom>
            <a:avLst/>
            <a:gdLst/>
            <a:ahLst/>
            <a:cxnLst/>
            <a:rect l="l" t="t" r="r" b="b"/>
            <a:pathLst>
              <a:path w="3136874" h="858719">
                <a:moveTo>
                  <a:pt x="0" y="0"/>
                </a:moveTo>
                <a:lnTo>
                  <a:pt x="3136874" y="0"/>
                </a:lnTo>
                <a:lnTo>
                  <a:pt x="3136874" y="858720"/>
                </a:lnTo>
                <a:lnTo>
                  <a:pt x="0" y="858720"/>
                </a:lnTo>
                <a:lnTo>
                  <a:pt x="0" y="0"/>
                </a:lnTo>
                <a:close/>
              </a:path>
            </a:pathLst>
          </a:custGeom>
          <a:blipFill>
            <a:blip r:embed="rId3"/>
            <a:stretch>
              <a:fillRect/>
            </a:stretch>
          </a:blipFill>
        </p:spPr>
      </p:sp>
      <p:sp>
        <p:nvSpPr>
          <p:cNvPr id="8" name="Retângulo 7">
            <a:extLst>
              <a:ext uri="{FF2B5EF4-FFF2-40B4-BE49-F238E27FC236}">
                <a16:creationId xmlns:a16="http://schemas.microsoft.com/office/drawing/2014/main" id="{8333F675-77F7-8826-0FC0-03B03B32D132}"/>
              </a:ext>
            </a:extLst>
          </p:cNvPr>
          <p:cNvSpPr/>
          <p:nvPr/>
        </p:nvSpPr>
        <p:spPr>
          <a:xfrm>
            <a:off x="729662" y="2601"/>
            <a:ext cx="8417127" cy="807906"/>
          </a:xfrm>
          <a:prstGeom prst="rect">
            <a:avLst/>
          </a:prstGeom>
          <a:solidFill>
            <a:srgbClr val="DFE1E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0" name="CaixaDeTexto 9">
            <a:extLst>
              <a:ext uri="{FF2B5EF4-FFF2-40B4-BE49-F238E27FC236}">
                <a16:creationId xmlns:a16="http://schemas.microsoft.com/office/drawing/2014/main" id="{FCD55395-D809-7F3A-96B4-C68BF5FD713D}"/>
              </a:ext>
            </a:extLst>
          </p:cNvPr>
          <p:cNvSpPr txBox="1"/>
          <p:nvPr/>
        </p:nvSpPr>
        <p:spPr>
          <a:xfrm>
            <a:off x="734493" y="-101105"/>
            <a:ext cx="6368275" cy="923330"/>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r>
              <a:rPr lang="pt-BR" sz="5400" b="1" dirty="0">
                <a:solidFill>
                  <a:srgbClr val="034F6E"/>
                </a:solidFill>
                <a:ea typeface="Calibri"/>
                <a:cs typeface="Calibri"/>
              </a:rPr>
              <a:t>Prestação de contas</a:t>
            </a:r>
          </a:p>
        </p:txBody>
      </p:sp>
      <p:sp>
        <p:nvSpPr>
          <p:cNvPr id="23" name="TextBox 5">
            <a:extLst>
              <a:ext uri="{FF2B5EF4-FFF2-40B4-BE49-F238E27FC236}">
                <a16:creationId xmlns:a16="http://schemas.microsoft.com/office/drawing/2014/main" id="{48F78E01-2876-EF53-2CDB-5A879AF544EF}"/>
              </a:ext>
            </a:extLst>
          </p:cNvPr>
          <p:cNvSpPr txBox="1"/>
          <p:nvPr/>
        </p:nvSpPr>
        <p:spPr>
          <a:xfrm>
            <a:off x="970721" y="1174417"/>
            <a:ext cx="13316742" cy="3553922"/>
          </a:xfrm>
          <a:prstGeom prst="rect">
            <a:avLst/>
          </a:prstGeom>
        </p:spPr>
        <p:txBody>
          <a:bodyPr wrap="square" lIns="0" tIns="0" rIns="0" bIns="0" rtlCol="0" anchor="t">
            <a:spAutoFit/>
          </a:bodyPr>
          <a:lstStyle/>
          <a:p>
            <a:pPr algn="just">
              <a:lnSpc>
                <a:spcPts val="3499"/>
              </a:lnSpc>
              <a:spcBef>
                <a:spcPct val="0"/>
              </a:spcBef>
            </a:pPr>
            <a:r>
              <a:rPr lang="pt-BR" sz="2200" b="1" dirty="0">
                <a:solidFill>
                  <a:srgbClr val="034F6E"/>
                </a:solidFill>
                <a:latin typeface="Calibri"/>
                <a:ea typeface="Calibri"/>
                <a:cs typeface="Calibri"/>
                <a:sym typeface="Gotham"/>
              </a:rPr>
              <a:t>Comprovar o cumprimento do objeto:</a:t>
            </a:r>
            <a:r>
              <a:rPr lang="pt-BR" sz="2200" dirty="0">
                <a:solidFill>
                  <a:srgbClr val="000000"/>
                </a:solidFill>
                <a:latin typeface="Calibri"/>
                <a:ea typeface="Calibri"/>
                <a:cs typeface="Calibri"/>
                <a:sym typeface="Gotham"/>
              </a:rPr>
              <a:t> Fase em que o convenente beneficiário deverá demonstrar, através de documentos comprobatórios, o cumprimento do objeto pactuado, seja ele uma aquisição, uma obra ou um evento. O envio da documentação deve sempre ser avaliado junto ao órgão executor concedente.</a:t>
            </a:r>
            <a:endParaRPr lang="pt-BR" sz="2200" dirty="0">
              <a:solidFill>
                <a:srgbClr val="000000"/>
              </a:solidFill>
              <a:latin typeface="Calibri"/>
              <a:ea typeface="Calibri"/>
              <a:cs typeface="Calibri"/>
            </a:endParaRPr>
          </a:p>
          <a:p>
            <a:pPr algn="just">
              <a:lnSpc>
                <a:spcPts val="3499"/>
              </a:lnSpc>
              <a:spcBef>
                <a:spcPct val="0"/>
              </a:spcBef>
            </a:pPr>
            <a:endParaRPr lang="pt-BR" sz="2200" dirty="0">
              <a:solidFill>
                <a:srgbClr val="000000"/>
              </a:solidFill>
              <a:latin typeface="Calibri"/>
              <a:ea typeface="Calibri"/>
              <a:cs typeface="Calibri"/>
            </a:endParaRPr>
          </a:p>
          <a:p>
            <a:pPr algn="just">
              <a:lnSpc>
                <a:spcPts val="3499"/>
              </a:lnSpc>
              <a:spcBef>
                <a:spcPct val="0"/>
              </a:spcBef>
            </a:pPr>
            <a:endParaRPr lang="pt-BR" sz="2450" dirty="0">
              <a:solidFill>
                <a:srgbClr val="000000"/>
              </a:solidFill>
              <a:latin typeface="Gotham"/>
              <a:ea typeface="Gotham"/>
              <a:cs typeface="Gotham"/>
            </a:endParaRPr>
          </a:p>
          <a:p>
            <a:pPr algn="just">
              <a:lnSpc>
                <a:spcPts val="3499"/>
              </a:lnSpc>
              <a:spcBef>
                <a:spcPct val="0"/>
              </a:spcBef>
            </a:pPr>
            <a:endParaRPr lang="pt-BR" sz="2450" dirty="0">
              <a:solidFill>
                <a:srgbClr val="000000"/>
              </a:solidFill>
              <a:latin typeface="Gotham"/>
              <a:ea typeface="Gotham"/>
              <a:cs typeface="Gotham"/>
            </a:endParaRPr>
          </a:p>
          <a:p>
            <a:pPr algn="just">
              <a:lnSpc>
                <a:spcPts val="3499"/>
              </a:lnSpc>
              <a:spcBef>
                <a:spcPct val="0"/>
              </a:spcBef>
            </a:pPr>
            <a:endParaRPr lang="pt-BR" sz="2450" dirty="0">
              <a:solidFill>
                <a:srgbClr val="000000"/>
              </a:solidFill>
              <a:latin typeface="Gotham"/>
              <a:ea typeface="Gotham"/>
              <a:cs typeface="Gotham"/>
            </a:endParaRPr>
          </a:p>
          <a:p>
            <a:pPr algn="just">
              <a:lnSpc>
                <a:spcPts val="3499"/>
              </a:lnSpc>
              <a:spcBef>
                <a:spcPct val="0"/>
              </a:spcBef>
            </a:pPr>
            <a:endParaRPr lang="pt-BR" sz="2450" dirty="0">
              <a:latin typeface="Gotham"/>
              <a:cs typeface="Gotham"/>
            </a:endParaRPr>
          </a:p>
        </p:txBody>
      </p:sp>
      <p:sp>
        <p:nvSpPr>
          <p:cNvPr id="5" name="TextBox 5">
            <a:extLst>
              <a:ext uri="{FF2B5EF4-FFF2-40B4-BE49-F238E27FC236}">
                <a16:creationId xmlns:a16="http://schemas.microsoft.com/office/drawing/2014/main" id="{E118B095-44AD-0167-3E19-3A25733C1EE4}"/>
              </a:ext>
            </a:extLst>
          </p:cNvPr>
          <p:cNvSpPr txBox="1"/>
          <p:nvPr/>
        </p:nvSpPr>
        <p:spPr>
          <a:xfrm>
            <a:off x="970721" y="4607100"/>
            <a:ext cx="13316742" cy="1758558"/>
          </a:xfrm>
          <a:prstGeom prst="rect">
            <a:avLst/>
          </a:prstGeom>
        </p:spPr>
        <p:txBody>
          <a:bodyPr wrap="square" lIns="0" tIns="0" rIns="0" bIns="0" rtlCol="0" anchor="t">
            <a:spAutoFit/>
          </a:bodyPr>
          <a:lstStyle/>
          <a:p>
            <a:pPr algn="just">
              <a:lnSpc>
                <a:spcPts val="3499"/>
              </a:lnSpc>
              <a:spcBef>
                <a:spcPct val="0"/>
              </a:spcBef>
            </a:pPr>
            <a:r>
              <a:rPr lang="pt-BR" sz="2200" b="1" dirty="0">
                <a:solidFill>
                  <a:srgbClr val="034F6E"/>
                </a:solidFill>
                <a:latin typeface="Calibri"/>
                <a:ea typeface="Calibri"/>
                <a:cs typeface="Calibri"/>
                <a:sym typeface="Gotham"/>
              </a:rPr>
              <a:t>Guarda dos bens:</a:t>
            </a:r>
            <a:r>
              <a:rPr lang="pt-BR" sz="2200" dirty="0">
                <a:solidFill>
                  <a:srgbClr val="000000"/>
                </a:solidFill>
                <a:latin typeface="Calibri"/>
                <a:ea typeface="Calibri"/>
                <a:cs typeface="Calibri"/>
                <a:sym typeface="Gotham"/>
              </a:rPr>
              <a:t> Por fim, os bens adquiridos ou construídos devem ser mantidos em bom estado e devem ser registrados na contabilidade do convenente. Devem também ser identificados através de placas, plaquetas ou plotagem, facilitando a identificação de que o bem foi adquirido com recursos do convênio.</a:t>
            </a:r>
            <a:endParaRPr lang="pt-BR" sz="2200" dirty="0">
              <a:solidFill>
                <a:srgbClr val="000000"/>
              </a:solidFill>
              <a:latin typeface="Calibri"/>
              <a:ea typeface="Calibri"/>
              <a:cs typeface="Calibri"/>
            </a:endParaRPr>
          </a:p>
          <a:p>
            <a:pPr algn="just">
              <a:lnSpc>
                <a:spcPts val="3499"/>
              </a:lnSpc>
              <a:spcBef>
                <a:spcPct val="0"/>
              </a:spcBef>
            </a:pPr>
            <a:endParaRPr lang="pt-BR" sz="2450" dirty="0">
              <a:latin typeface="Gotham"/>
              <a:cs typeface="Gotham"/>
            </a:endParaRPr>
          </a:p>
        </p:txBody>
      </p:sp>
      <p:sp>
        <p:nvSpPr>
          <p:cNvPr id="7" name="TextBox 5">
            <a:extLst>
              <a:ext uri="{FF2B5EF4-FFF2-40B4-BE49-F238E27FC236}">
                <a16:creationId xmlns:a16="http://schemas.microsoft.com/office/drawing/2014/main" id="{DE473A36-11BE-36F9-30F3-D569A4B61FD3}"/>
              </a:ext>
            </a:extLst>
          </p:cNvPr>
          <p:cNvSpPr txBox="1"/>
          <p:nvPr/>
        </p:nvSpPr>
        <p:spPr>
          <a:xfrm>
            <a:off x="970721" y="2948261"/>
            <a:ext cx="13316742" cy="3105081"/>
          </a:xfrm>
          <a:prstGeom prst="rect">
            <a:avLst/>
          </a:prstGeom>
        </p:spPr>
        <p:txBody>
          <a:bodyPr wrap="square" lIns="0" tIns="0" rIns="0" bIns="0" rtlCol="0" anchor="t">
            <a:spAutoFit/>
          </a:bodyPr>
          <a:lstStyle/>
          <a:p>
            <a:pPr algn="just">
              <a:lnSpc>
                <a:spcPts val="3499"/>
              </a:lnSpc>
              <a:spcBef>
                <a:spcPct val="0"/>
              </a:spcBef>
            </a:pPr>
            <a:r>
              <a:rPr lang="pt-BR" sz="2200" b="1" dirty="0">
                <a:solidFill>
                  <a:srgbClr val="034F6E"/>
                </a:solidFill>
                <a:latin typeface="Calibri"/>
                <a:ea typeface="Calibri"/>
                <a:cs typeface="Calibri"/>
                <a:sym typeface="Gotham"/>
              </a:rPr>
              <a:t>Correta utilização dos recursos:</a:t>
            </a:r>
            <a:r>
              <a:rPr lang="pt-BR" sz="2200" dirty="0">
                <a:solidFill>
                  <a:srgbClr val="000000"/>
                </a:solidFill>
                <a:latin typeface="Calibri"/>
                <a:ea typeface="Calibri"/>
                <a:cs typeface="Calibri"/>
                <a:sym typeface="Gotham"/>
              </a:rPr>
              <a:t> Assim como no cumprimento do objeto, o convenente deverá demonstrar através de documentação </a:t>
            </a:r>
            <a:r>
              <a:rPr lang="pt-BR" sz="2200" dirty="0" smtClean="0">
                <a:solidFill>
                  <a:srgbClr val="000000"/>
                </a:solidFill>
                <a:latin typeface="Calibri"/>
                <a:ea typeface="Calibri"/>
                <a:cs typeface="Calibri"/>
                <a:sym typeface="Gotham"/>
              </a:rPr>
              <a:t>comprobatória, </a:t>
            </a:r>
            <a:r>
              <a:rPr lang="pt-BR" sz="2200" dirty="0">
                <a:solidFill>
                  <a:srgbClr val="000000"/>
                </a:solidFill>
                <a:latin typeface="Calibri"/>
                <a:ea typeface="Calibri"/>
                <a:cs typeface="Calibri"/>
                <a:sym typeface="Gotham"/>
              </a:rPr>
              <a:t>que realizou a utilização dos recursos de forma correta, obedecendo aos prazos do cronograma de desembolso e aos ditames da legislação vigente aplicável. </a:t>
            </a:r>
            <a:endParaRPr lang="pt-BR" sz="2200" dirty="0">
              <a:solidFill>
                <a:srgbClr val="000000"/>
              </a:solidFill>
              <a:latin typeface="Calibri"/>
              <a:ea typeface="Calibri"/>
              <a:cs typeface="Calibri"/>
            </a:endParaRPr>
          </a:p>
          <a:p>
            <a:pPr algn="just">
              <a:lnSpc>
                <a:spcPts val="3499"/>
              </a:lnSpc>
              <a:spcBef>
                <a:spcPct val="0"/>
              </a:spcBef>
            </a:pPr>
            <a:endParaRPr lang="pt-BR" sz="2450" dirty="0">
              <a:solidFill>
                <a:srgbClr val="000000"/>
              </a:solidFill>
              <a:latin typeface="Gotham"/>
              <a:ea typeface="Gotham"/>
              <a:cs typeface="Gotham"/>
            </a:endParaRPr>
          </a:p>
          <a:p>
            <a:pPr algn="just">
              <a:lnSpc>
                <a:spcPts val="3499"/>
              </a:lnSpc>
              <a:spcBef>
                <a:spcPct val="0"/>
              </a:spcBef>
            </a:pPr>
            <a:endParaRPr lang="pt-BR" sz="2450" dirty="0">
              <a:solidFill>
                <a:srgbClr val="000000"/>
              </a:solidFill>
              <a:latin typeface="Gotham"/>
              <a:ea typeface="Gotham"/>
              <a:cs typeface="Gotham"/>
            </a:endParaRPr>
          </a:p>
          <a:p>
            <a:pPr algn="just">
              <a:lnSpc>
                <a:spcPts val="3499"/>
              </a:lnSpc>
              <a:spcBef>
                <a:spcPct val="0"/>
              </a:spcBef>
            </a:pPr>
            <a:endParaRPr lang="pt-BR" sz="2450" dirty="0">
              <a:solidFill>
                <a:srgbClr val="000000"/>
              </a:solidFill>
              <a:latin typeface="Gotham"/>
              <a:ea typeface="Gotham"/>
              <a:cs typeface="Gotham"/>
            </a:endParaRPr>
          </a:p>
          <a:p>
            <a:pPr algn="just">
              <a:lnSpc>
                <a:spcPts val="3499"/>
              </a:lnSpc>
              <a:spcBef>
                <a:spcPct val="0"/>
              </a:spcBef>
            </a:pPr>
            <a:endParaRPr lang="pt-BR" sz="2450" dirty="0">
              <a:latin typeface="Gotham"/>
              <a:cs typeface="Gotham"/>
            </a:endParaRPr>
          </a:p>
        </p:txBody>
      </p:sp>
    </p:spTree>
    <p:extLst>
      <p:ext uri="{BB962C8B-B14F-4D97-AF65-F5344CB8AC3E}">
        <p14:creationId xmlns:p14="http://schemas.microsoft.com/office/powerpoint/2010/main" val="1584680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1" nodeType="clickEffect">
                                  <p:stCondLst>
                                    <p:cond delay="0"/>
                                  </p:stCondLst>
                                  <p:childTnLst>
                                    <p:anim calcmode="lin" valueType="num">
                                      <p:cBhvr additive="base">
                                        <p:cTn id="12" dur="500"/>
                                        <p:tgtEl>
                                          <p:spTgt spid="23"/>
                                        </p:tgtEl>
                                        <p:attrNameLst>
                                          <p:attrName>ppt_x</p:attrName>
                                        </p:attrNameLst>
                                      </p:cBhvr>
                                      <p:tavLst>
                                        <p:tav tm="0">
                                          <p:val>
                                            <p:strVal val="ppt_x"/>
                                          </p:val>
                                        </p:tav>
                                        <p:tav tm="100000">
                                          <p:val>
                                            <p:strVal val="ppt_x"/>
                                          </p:val>
                                        </p:tav>
                                      </p:tavLst>
                                    </p:anim>
                                    <p:anim calcmode="lin" valueType="num">
                                      <p:cBhvr additive="base">
                                        <p:cTn id="13" dur="500"/>
                                        <p:tgtEl>
                                          <p:spTgt spid="23"/>
                                        </p:tgtEl>
                                        <p:attrNameLst>
                                          <p:attrName>ppt_y</p:attrName>
                                        </p:attrNameLst>
                                      </p:cBhvr>
                                      <p:tavLst>
                                        <p:tav tm="0">
                                          <p:val>
                                            <p:strVal val="ppt_y"/>
                                          </p:val>
                                        </p:tav>
                                        <p:tav tm="100000">
                                          <p:val>
                                            <p:strVal val="1+ppt_h/2"/>
                                          </p:val>
                                        </p:tav>
                                      </p:tavLst>
                                    </p:anim>
                                    <p:set>
                                      <p:cBhvr>
                                        <p:cTn id="14" dur="1" fill="hold">
                                          <p:stCondLst>
                                            <p:cond delay="499"/>
                                          </p:stCondLst>
                                        </p:cTn>
                                        <p:tgtEl>
                                          <p:spTgt spid="23"/>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grpId="1" nodeType="clickEffect">
                                  <p:stCondLst>
                                    <p:cond delay="0"/>
                                  </p:stCondLst>
                                  <p:childTnLst>
                                    <p:anim calcmode="lin" valueType="num">
                                      <p:cBhvr additive="base">
                                        <p:cTn id="24" dur="500"/>
                                        <p:tgtEl>
                                          <p:spTgt spid="7"/>
                                        </p:tgtEl>
                                        <p:attrNameLst>
                                          <p:attrName>ppt_x</p:attrName>
                                        </p:attrNameLst>
                                      </p:cBhvr>
                                      <p:tavLst>
                                        <p:tav tm="0">
                                          <p:val>
                                            <p:strVal val="ppt_x"/>
                                          </p:val>
                                        </p:tav>
                                        <p:tav tm="100000">
                                          <p:val>
                                            <p:strVal val="ppt_x"/>
                                          </p:val>
                                        </p:tav>
                                      </p:tavLst>
                                    </p:anim>
                                    <p:anim calcmode="lin" valueType="num">
                                      <p:cBhvr additive="base">
                                        <p:cTn id="25" dur="500"/>
                                        <p:tgtEl>
                                          <p:spTgt spid="7"/>
                                        </p:tgtEl>
                                        <p:attrNameLst>
                                          <p:attrName>ppt_y</p:attrName>
                                        </p:attrNameLst>
                                      </p:cBhvr>
                                      <p:tavLst>
                                        <p:tav tm="0">
                                          <p:val>
                                            <p:strVal val="ppt_y"/>
                                          </p:val>
                                        </p:tav>
                                        <p:tav tm="100000">
                                          <p:val>
                                            <p:strVal val="1+ppt_h/2"/>
                                          </p:val>
                                        </p:tav>
                                      </p:tavLst>
                                    </p:anim>
                                    <p:set>
                                      <p:cBhvr>
                                        <p:cTn id="26" dur="1" fill="hold">
                                          <p:stCondLst>
                                            <p:cond delay="499"/>
                                          </p:stCondLst>
                                        </p:cTn>
                                        <p:tgtEl>
                                          <p:spTgt spid="7"/>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xit" presetSubtype="4" fill="hold" grpId="1" nodeType="clickEffect">
                                  <p:stCondLst>
                                    <p:cond delay="0"/>
                                  </p:stCondLst>
                                  <p:childTnLst>
                                    <p:anim calcmode="lin" valueType="num">
                                      <p:cBhvr additive="base">
                                        <p:cTn id="36" dur="500"/>
                                        <p:tgtEl>
                                          <p:spTgt spid="5"/>
                                        </p:tgtEl>
                                        <p:attrNameLst>
                                          <p:attrName>ppt_x</p:attrName>
                                        </p:attrNameLst>
                                      </p:cBhvr>
                                      <p:tavLst>
                                        <p:tav tm="0">
                                          <p:val>
                                            <p:strVal val="ppt_x"/>
                                          </p:val>
                                        </p:tav>
                                        <p:tav tm="100000">
                                          <p:val>
                                            <p:strVal val="ppt_x"/>
                                          </p:val>
                                        </p:tav>
                                      </p:tavLst>
                                    </p:anim>
                                    <p:anim calcmode="lin" valueType="num">
                                      <p:cBhvr additive="base">
                                        <p:cTn id="37" dur="500"/>
                                        <p:tgtEl>
                                          <p:spTgt spid="5"/>
                                        </p:tgtEl>
                                        <p:attrNameLst>
                                          <p:attrName>ppt_y</p:attrName>
                                        </p:attrNameLst>
                                      </p:cBhvr>
                                      <p:tavLst>
                                        <p:tav tm="0">
                                          <p:val>
                                            <p:strVal val="ppt_y"/>
                                          </p:val>
                                        </p:tav>
                                        <p:tav tm="100000">
                                          <p:val>
                                            <p:strVal val="1+ppt_h/2"/>
                                          </p:val>
                                        </p:tav>
                                      </p:tavLst>
                                    </p:anim>
                                    <p:set>
                                      <p:cBhvr>
                                        <p:cTn id="38"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3" grpId="1"/>
      <p:bldP spid="5" grpId="0"/>
      <p:bldP spid="5" grpId="1"/>
      <p:bldP spid="7" grpId="0"/>
      <p:bldP spid="7"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D977A6-39C5-296C-EDAA-3B5311AFEA85}"/>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BF637976-BD86-7D6C-8095-9E1661968B3E}"/>
              </a:ext>
            </a:extLst>
          </p:cNvPr>
          <p:cNvSpPr/>
          <p:nvPr/>
        </p:nvSpPr>
        <p:spPr>
          <a:xfrm>
            <a:off x="0" y="0"/>
            <a:ext cx="731454" cy="10287000"/>
          </a:xfrm>
          <a:custGeom>
            <a:avLst/>
            <a:gdLst/>
            <a:ahLst/>
            <a:cxnLst/>
            <a:rect l="l" t="t" r="r" b="b"/>
            <a:pathLst>
              <a:path w="731454" h="10287000">
                <a:moveTo>
                  <a:pt x="0" y="0"/>
                </a:moveTo>
                <a:lnTo>
                  <a:pt x="731454" y="0"/>
                </a:lnTo>
                <a:lnTo>
                  <a:pt x="731454" y="10287000"/>
                </a:lnTo>
                <a:lnTo>
                  <a:pt x="0" y="10287000"/>
                </a:lnTo>
                <a:lnTo>
                  <a:pt x="0" y="0"/>
                </a:lnTo>
                <a:close/>
              </a:path>
            </a:pathLst>
          </a:custGeom>
          <a:blipFill>
            <a:blip r:embed="rId2"/>
            <a:stretch>
              <a:fillRect r="-2400226"/>
            </a:stretch>
          </a:blipFill>
        </p:spPr>
      </p:sp>
      <p:sp>
        <p:nvSpPr>
          <p:cNvPr id="3" name="Freeform 3">
            <a:extLst>
              <a:ext uri="{FF2B5EF4-FFF2-40B4-BE49-F238E27FC236}">
                <a16:creationId xmlns:a16="http://schemas.microsoft.com/office/drawing/2014/main" id="{6C8C76FD-DF2B-1830-6E19-B29E2BFDD94E}"/>
              </a:ext>
            </a:extLst>
          </p:cNvPr>
          <p:cNvSpPr/>
          <p:nvPr/>
        </p:nvSpPr>
        <p:spPr>
          <a:xfrm>
            <a:off x="14732871" y="9032040"/>
            <a:ext cx="3136874" cy="858719"/>
          </a:xfrm>
          <a:custGeom>
            <a:avLst/>
            <a:gdLst/>
            <a:ahLst/>
            <a:cxnLst/>
            <a:rect l="l" t="t" r="r" b="b"/>
            <a:pathLst>
              <a:path w="3136874" h="858719">
                <a:moveTo>
                  <a:pt x="0" y="0"/>
                </a:moveTo>
                <a:lnTo>
                  <a:pt x="3136874" y="0"/>
                </a:lnTo>
                <a:lnTo>
                  <a:pt x="3136874" y="858720"/>
                </a:lnTo>
                <a:lnTo>
                  <a:pt x="0" y="858720"/>
                </a:lnTo>
                <a:lnTo>
                  <a:pt x="0" y="0"/>
                </a:lnTo>
                <a:close/>
              </a:path>
            </a:pathLst>
          </a:custGeom>
          <a:blipFill>
            <a:blip r:embed="rId3"/>
            <a:stretch>
              <a:fillRect/>
            </a:stretch>
          </a:blipFill>
        </p:spPr>
      </p:sp>
      <p:sp>
        <p:nvSpPr>
          <p:cNvPr id="6" name="Retângulo 5">
            <a:extLst>
              <a:ext uri="{FF2B5EF4-FFF2-40B4-BE49-F238E27FC236}">
                <a16:creationId xmlns:a16="http://schemas.microsoft.com/office/drawing/2014/main" id="{A0C27F52-00EA-23CA-4AAD-8309717A0B5A}"/>
              </a:ext>
            </a:extLst>
          </p:cNvPr>
          <p:cNvSpPr/>
          <p:nvPr/>
        </p:nvSpPr>
        <p:spPr>
          <a:xfrm>
            <a:off x="729662" y="3668827"/>
            <a:ext cx="9871782" cy="2255460"/>
          </a:xfrm>
          <a:prstGeom prst="rect">
            <a:avLst/>
          </a:prstGeom>
          <a:solidFill>
            <a:srgbClr val="DFE1E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7" name="CaixaDeTexto 6">
            <a:extLst>
              <a:ext uri="{FF2B5EF4-FFF2-40B4-BE49-F238E27FC236}">
                <a16:creationId xmlns:a16="http://schemas.microsoft.com/office/drawing/2014/main" id="{D3AF5ECE-CF28-E5F7-B1C9-E8846AC552F2}"/>
              </a:ext>
            </a:extLst>
          </p:cNvPr>
          <p:cNvSpPr txBox="1"/>
          <p:nvPr/>
        </p:nvSpPr>
        <p:spPr>
          <a:xfrm>
            <a:off x="1120052" y="4295332"/>
            <a:ext cx="8844950" cy="1015663"/>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r>
              <a:rPr lang="pt-BR" sz="6000" b="1" dirty="0">
                <a:solidFill>
                  <a:srgbClr val="034F6E"/>
                </a:solidFill>
                <a:ea typeface="Calibri"/>
                <a:cs typeface="Calibri"/>
              </a:rPr>
              <a:t>Operacionalização</a:t>
            </a:r>
          </a:p>
        </p:txBody>
      </p:sp>
    </p:spTree>
    <p:extLst>
      <p:ext uri="{BB962C8B-B14F-4D97-AF65-F5344CB8AC3E}">
        <p14:creationId xmlns:p14="http://schemas.microsoft.com/office/powerpoint/2010/main" val="35750720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43EBA9-BBFD-DEA5-7408-43E19E820619}"/>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56C580E4-0561-AFDB-EEE3-B6118380BB5C}"/>
              </a:ext>
            </a:extLst>
          </p:cNvPr>
          <p:cNvSpPr/>
          <p:nvPr/>
        </p:nvSpPr>
        <p:spPr>
          <a:xfrm>
            <a:off x="0" y="0"/>
            <a:ext cx="731454" cy="10287000"/>
          </a:xfrm>
          <a:custGeom>
            <a:avLst/>
            <a:gdLst/>
            <a:ahLst/>
            <a:cxnLst/>
            <a:rect l="l" t="t" r="r" b="b"/>
            <a:pathLst>
              <a:path w="731454" h="10287000">
                <a:moveTo>
                  <a:pt x="0" y="0"/>
                </a:moveTo>
                <a:lnTo>
                  <a:pt x="731454" y="0"/>
                </a:lnTo>
                <a:lnTo>
                  <a:pt x="731454" y="10287000"/>
                </a:lnTo>
                <a:lnTo>
                  <a:pt x="0" y="10287000"/>
                </a:lnTo>
                <a:lnTo>
                  <a:pt x="0" y="0"/>
                </a:lnTo>
                <a:close/>
              </a:path>
            </a:pathLst>
          </a:custGeom>
          <a:blipFill>
            <a:blip r:embed="rId2"/>
            <a:stretch>
              <a:fillRect r="-2400226"/>
            </a:stretch>
          </a:blipFill>
        </p:spPr>
      </p:sp>
      <p:sp>
        <p:nvSpPr>
          <p:cNvPr id="3" name="Freeform 3">
            <a:extLst>
              <a:ext uri="{FF2B5EF4-FFF2-40B4-BE49-F238E27FC236}">
                <a16:creationId xmlns:a16="http://schemas.microsoft.com/office/drawing/2014/main" id="{A968FF8D-A245-C30F-4610-525FACE26E56}"/>
              </a:ext>
            </a:extLst>
          </p:cNvPr>
          <p:cNvSpPr/>
          <p:nvPr/>
        </p:nvSpPr>
        <p:spPr>
          <a:xfrm>
            <a:off x="14732871" y="9032040"/>
            <a:ext cx="3136874" cy="858719"/>
          </a:xfrm>
          <a:custGeom>
            <a:avLst/>
            <a:gdLst/>
            <a:ahLst/>
            <a:cxnLst/>
            <a:rect l="l" t="t" r="r" b="b"/>
            <a:pathLst>
              <a:path w="3136874" h="858719">
                <a:moveTo>
                  <a:pt x="0" y="0"/>
                </a:moveTo>
                <a:lnTo>
                  <a:pt x="3136874" y="0"/>
                </a:lnTo>
                <a:lnTo>
                  <a:pt x="3136874" y="858720"/>
                </a:lnTo>
                <a:lnTo>
                  <a:pt x="0" y="858720"/>
                </a:lnTo>
                <a:lnTo>
                  <a:pt x="0" y="0"/>
                </a:lnTo>
                <a:close/>
              </a:path>
            </a:pathLst>
          </a:custGeom>
          <a:blipFill>
            <a:blip r:embed="rId3"/>
            <a:stretch>
              <a:fillRect/>
            </a:stretch>
          </a:blipFill>
        </p:spPr>
      </p:sp>
      <p:sp>
        <p:nvSpPr>
          <p:cNvPr id="8" name="Retângulo 7">
            <a:extLst>
              <a:ext uri="{FF2B5EF4-FFF2-40B4-BE49-F238E27FC236}">
                <a16:creationId xmlns:a16="http://schemas.microsoft.com/office/drawing/2014/main" id="{13B51F25-54BB-A00D-0205-EC97A70A9B3C}"/>
              </a:ext>
            </a:extLst>
          </p:cNvPr>
          <p:cNvSpPr/>
          <p:nvPr/>
        </p:nvSpPr>
        <p:spPr>
          <a:xfrm>
            <a:off x="729662" y="2601"/>
            <a:ext cx="8417127" cy="807906"/>
          </a:xfrm>
          <a:prstGeom prst="rect">
            <a:avLst/>
          </a:prstGeom>
          <a:solidFill>
            <a:srgbClr val="DFE1E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0" name="CaixaDeTexto 9">
            <a:extLst>
              <a:ext uri="{FF2B5EF4-FFF2-40B4-BE49-F238E27FC236}">
                <a16:creationId xmlns:a16="http://schemas.microsoft.com/office/drawing/2014/main" id="{75F66874-CF05-4593-AAEC-1ADB3143DB72}"/>
              </a:ext>
            </a:extLst>
          </p:cNvPr>
          <p:cNvSpPr txBox="1"/>
          <p:nvPr/>
        </p:nvSpPr>
        <p:spPr>
          <a:xfrm>
            <a:off x="734493" y="-101105"/>
            <a:ext cx="6368275" cy="923330"/>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r>
              <a:rPr lang="pt-BR" sz="5400" b="1" dirty="0">
                <a:solidFill>
                  <a:srgbClr val="034F6E"/>
                </a:solidFill>
                <a:ea typeface="Calibri"/>
                <a:cs typeface="Calibri"/>
              </a:rPr>
              <a:t>Sistemas</a:t>
            </a:r>
          </a:p>
        </p:txBody>
      </p:sp>
      <p:sp>
        <p:nvSpPr>
          <p:cNvPr id="23" name="TextBox 5">
            <a:extLst>
              <a:ext uri="{FF2B5EF4-FFF2-40B4-BE49-F238E27FC236}">
                <a16:creationId xmlns:a16="http://schemas.microsoft.com/office/drawing/2014/main" id="{1D122957-AC95-720E-83C2-B6EA69CAB18C}"/>
              </a:ext>
            </a:extLst>
          </p:cNvPr>
          <p:cNvSpPr txBox="1"/>
          <p:nvPr/>
        </p:nvSpPr>
        <p:spPr>
          <a:xfrm>
            <a:off x="970721" y="1174417"/>
            <a:ext cx="13316742" cy="4002762"/>
          </a:xfrm>
          <a:prstGeom prst="rect">
            <a:avLst/>
          </a:prstGeom>
        </p:spPr>
        <p:txBody>
          <a:bodyPr wrap="square" lIns="0" tIns="0" rIns="0" bIns="0" rtlCol="0" anchor="t">
            <a:spAutoFit/>
          </a:bodyPr>
          <a:lstStyle/>
          <a:p>
            <a:pPr algn="just">
              <a:lnSpc>
                <a:spcPts val="3499"/>
              </a:lnSpc>
              <a:spcBef>
                <a:spcPct val="0"/>
              </a:spcBef>
            </a:pPr>
            <a:r>
              <a:rPr lang="pt-BR" sz="2200" b="1" dirty="0">
                <a:solidFill>
                  <a:srgbClr val="034F6E"/>
                </a:solidFill>
                <a:latin typeface="Calibri"/>
                <a:ea typeface="Calibri"/>
                <a:cs typeface="Calibri"/>
                <a:sym typeface="Gotham"/>
              </a:rPr>
              <a:t>Sigcon-Saída:</a:t>
            </a:r>
            <a:r>
              <a:rPr lang="pt-BR" sz="2200" dirty="0">
                <a:solidFill>
                  <a:srgbClr val="000000"/>
                </a:solidFill>
                <a:latin typeface="Calibri"/>
                <a:ea typeface="Calibri"/>
                <a:cs typeface="Calibri"/>
                <a:sym typeface="Gotham"/>
              </a:rPr>
              <a:t> Criado através do </a:t>
            </a:r>
            <a:r>
              <a:rPr lang="pt-BR" sz="2200" dirty="0" smtClean="0">
                <a:solidFill>
                  <a:srgbClr val="000000"/>
                </a:solidFill>
                <a:latin typeface="Calibri"/>
                <a:ea typeface="Calibri"/>
                <a:cs typeface="Calibri"/>
                <a:sym typeface="Gotham"/>
              </a:rPr>
              <a:t>Decreto </a:t>
            </a:r>
            <a:r>
              <a:rPr lang="pt-BR" sz="2200" dirty="0">
                <a:solidFill>
                  <a:srgbClr val="000000"/>
                </a:solidFill>
                <a:latin typeface="Calibri"/>
                <a:ea typeface="Calibri"/>
                <a:cs typeface="Calibri"/>
                <a:sym typeface="Gotham"/>
              </a:rPr>
              <a:t>Estadual nº 44.424, de 21 de dezembro de 2006, O Sistema de Gestão de Convênios de Saída e Parcerias (SIGCON-SAÍDA) gerencia, consolida e organiza os processos de celebração de convênios no Estado de Minas Gerais, integrando as informações gerenciais e técnicas que irão nortear os processos de repasse de recursos do Estado.   </a:t>
            </a:r>
            <a:endParaRPr lang="pt-BR" sz="2200" dirty="0">
              <a:solidFill>
                <a:srgbClr val="FF0000"/>
              </a:solidFill>
              <a:latin typeface="Calibri"/>
              <a:ea typeface="Calibri"/>
              <a:cs typeface="Calibri"/>
            </a:endParaRPr>
          </a:p>
          <a:p>
            <a:pPr algn="just">
              <a:lnSpc>
                <a:spcPts val="3499"/>
              </a:lnSpc>
              <a:spcBef>
                <a:spcPct val="0"/>
              </a:spcBef>
            </a:pPr>
            <a:endParaRPr lang="pt-BR" sz="2200" dirty="0">
              <a:solidFill>
                <a:srgbClr val="000000"/>
              </a:solidFill>
              <a:latin typeface="Calibri"/>
              <a:ea typeface="Calibri"/>
              <a:cs typeface="Calibri"/>
            </a:endParaRPr>
          </a:p>
          <a:p>
            <a:pPr algn="just">
              <a:lnSpc>
                <a:spcPts val="3499"/>
              </a:lnSpc>
              <a:spcBef>
                <a:spcPct val="0"/>
              </a:spcBef>
            </a:pPr>
            <a:endParaRPr lang="pt-BR" sz="2450" dirty="0">
              <a:solidFill>
                <a:srgbClr val="000000"/>
              </a:solidFill>
              <a:latin typeface="Gotham"/>
              <a:ea typeface="Gotham"/>
              <a:cs typeface="Gotham"/>
            </a:endParaRPr>
          </a:p>
          <a:p>
            <a:pPr algn="just">
              <a:lnSpc>
                <a:spcPts val="3499"/>
              </a:lnSpc>
              <a:spcBef>
                <a:spcPct val="0"/>
              </a:spcBef>
            </a:pPr>
            <a:endParaRPr lang="pt-BR" sz="2450" dirty="0">
              <a:solidFill>
                <a:srgbClr val="000000"/>
              </a:solidFill>
              <a:latin typeface="Gotham"/>
              <a:ea typeface="Gotham"/>
              <a:cs typeface="Gotham"/>
            </a:endParaRPr>
          </a:p>
          <a:p>
            <a:pPr algn="just">
              <a:lnSpc>
                <a:spcPts val="3499"/>
              </a:lnSpc>
              <a:spcBef>
                <a:spcPct val="0"/>
              </a:spcBef>
            </a:pPr>
            <a:endParaRPr lang="pt-BR" sz="2450" dirty="0">
              <a:solidFill>
                <a:srgbClr val="000000"/>
              </a:solidFill>
              <a:latin typeface="Gotham"/>
              <a:ea typeface="Gotham"/>
              <a:cs typeface="Gotham"/>
            </a:endParaRPr>
          </a:p>
          <a:p>
            <a:pPr algn="just">
              <a:lnSpc>
                <a:spcPts val="3499"/>
              </a:lnSpc>
              <a:spcBef>
                <a:spcPct val="0"/>
              </a:spcBef>
            </a:pPr>
            <a:endParaRPr lang="pt-BR" sz="2450" dirty="0">
              <a:latin typeface="Gotham"/>
              <a:cs typeface="Gotham"/>
            </a:endParaRPr>
          </a:p>
        </p:txBody>
      </p:sp>
      <p:sp>
        <p:nvSpPr>
          <p:cNvPr id="7" name="TextBox 5">
            <a:extLst>
              <a:ext uri="{FF2B5EF4-FFF2-40B4-BE49-F238E27FC236}">
                <a16:creationId xmlns:a16="http://schemas.microsoft.com/office/drawing/2014/main" id="{E8AA66E9-3C8A-9C18-96EA-CC7053771A96}"/>
              </a:ext>
            </a:extLst>
          </p:cNvPr>
          <p:cNvSpPr txBox="1"/>
          <p:nvPr/>
        </p:nvSpPr>
        <p:spPr>
          <a:xfrm>
            <a:off x="970721" y="3293317"/>
            <a:ext cx="13316742" cy="4002762"/>
          </a:xfrm>
          <a:prstGeom prst="rect">
            <a:avLst/>
          </a:prstGeom>
        </p:spPr>
        <p:txBody>
          <a:bodyPr wrap="square" lIns="0" tIns="0" rIns="0" bIns="0" rtlCol="0" anchor="t">
            <a:spAutoFit/>
          </a:bodyPr>
          <a:lstStyle/>
          <a:p>
            <a:pPr algn="just">
              <a:lnSpc>
                <a:spcPts val="3499"/>
              </a:lnSpc>
              <a:spcBef>
                <a:spcPct val="0"/>
              </a:spcBef>
            </a:pPr>
            <a:r>
              <a:rPr lang="pt-BR" sz="2200" b="1" dirty="0">
                <a:solidFill>
                  <a:srgbClr val="034F6E"/>
                </a:solidFill>
                <a:latin typeface="Calibri"/>
                <a:ea typeface="Calibri"/>
                <a:cs typeface="Calibri"/>
                <a:sym typeface="Gotham"/>
              </a:rPr>
              <a:t>Cagec:</a:t>
            </a:r>
            <a:r>
              <a:rPr lang="pt-BR" sz="2200" dirty="0">
                <a:solidFill>
                  <a:srgbClr val="000000"/>
                </a:solidFill>
                <a:latin typeface="Calibri"/>
                <a:ea typeface="Calibri"/>
                <a:cs typeface="Calibri"/>
                <a:sym typeface="Gotham"/>
              </a:rPr>
              <a:t> Criado pelo Decreto nº 44.293, de 10 de maio de 2006, atualmente é previsto nos Arts. 71 e 72 do Decreto nº 46.319, de 26 de setembro de 2013 e Regulado pela Resolução Conjunta Segov/Cge Nº 05, 24 de Janeiro de 2020. O Cadastro Geral de Convenentes do Estado de Minas Gerais (CAGEC) informa a situação formal e legal de entes federados ou pessoas jurídicas a eles vinculadas, organizações da sociedade civil, fundos municipais e serviços sociais autônomos interessados em formalizar convênios, acordos, ajustes e outros instrumentos congêneres envolvendo a transferência de recursos financeiros de dotações consignadas no orçamento fiscal Poder Executivo do Estado de Minas Gerais. </a:t>
            </a:r>
            <a:endParaRPr lang="pt-BR" sz="2200" dirty="0">
              <a:solidFill>
                <a:srgbClr val="000000"/>
              </a:solidFill>
              <a:latin typeface="Calibri"/>
              <a:ea typeface="Calibri"/>
              <a:cs typeface="Calibri"/>
            </a:endParaRPr>
          </a:p>
          <a:p>
            <a:pPr algn="just">
              <a:lnSpc>
                <a:spcPts val="3499"/>
              </a:lnSpc>
              <a:spcBef>
                <a:spcPct val="0"/>
              </a:spcBef>
            </a:pPr>
            <a:endParaRPr lang="pt-BR" sz="2450" dirty="0">
              <a:solidFill>
                <a:srgbClr val="000000"/>
              </a:solidFill>
              <a:latin typeface="Gotham"/>
              <a:ea typeface="Gotham"/>
              <a:cs typeface="Gotham"/>
            </a:endParaRPr>
          </a:p>
          <a:p>
            <a:pPr algn="just">
              <a:lnSpc>
                <a:spcPts val="3499"/>
              </a:lnSpc>
              <a:spcBef>
                <a:spcPct val="0"/>
              </a:spcBef>
            </a:pPr>
            <a:endParaRPr lang="pt-BR" sz="2450" dirty="0">
              <a:latin typeface="Gotham"/>
              <a:cs typeface="Gotham"/>
            </a:endParaRPr>
          </a:p>
        </p:txBody>
      </p:sp>
    </p:spTree>
    <p:extLst>
      <p:ext uri="{BB962C8B-B14F-4D97-AF65-F5344CB8AC3E}">
        <p14:creationId xmlns:p14="http://schemas.microsoft.com/office/powerpoint/2010/main" val="1626098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1" nodeType="clickEffect">
                                  <p:stCondLst>
                                    <p:cond delay="0"/>
                                  </p:stCondLst>
                                  <p:childTnLst>
                                    <p:anim calcmode="lin" valueType="num">
                                      <p:cBhvr additive="base">
                                        <p:cTn id="12" dur="500"/>
                                        <p:tgtEl>
                                          <p:spTgt spid="23"/>
                                        </p:tgtEl>
                                        <p:attrNameLst>
                                          <p:attrName>ppt_x</p:attrName>
                                        </p:attrNameLst>
                                      </p:cBhvr>
                                      <p:tavLst>
                                        <p:tav tm="0">
                                          <p:val>
                                            <p:strVal val="ppt_x"/>
                                          </p:val>
                                        </p:tav>
                                        <p:tav tm="100000">
                                          <p:val>
                                            <p:strVal val="ppt_x"/>
                                          </p:val>
                                        </p:tav>
                                      </p:tavLst>
                                    </p:anim>
                                    <p:anim calcmode="lin" valueType="num">
                                      <p:cBhvr additive="base">
                                        <p:cTn id="13" dur="500"/>
                                        <p:tgtEl>
                                          <p:spTgt spid="23"/>
                                        </p:tgtEl>
                                        <p:attrNameLst>
                                          <p:attrName>ppt_y</p:attrName>
                                        </p:attrNameLst>
                                      </p:cBhvr>
                                      <p:tavLst>
                                        <p:tav tm="0">
                                          <p:val>
                                            <p:strVal val="ppt_y"/>
                                          </p:val>
                                        </p:tav>
                                        <p:tav tm="100000">
                                          <p:val>
                                            <p:strVal val="1+ppt_h/2"/>
                                          </p:val>
                                        </p:tav>
                                      </p:tavLst>
                                    </p:anim>
                                    <p:set>
                                      <p:cBhvr>
                                        <p:cTn id="14" dur="1" fill="hold">
                                          <p:stCondLst>
                                            <p:cond delay="499"/>
                                          </p:stCondLst>
                                        </p:cTn>
                                        <p:tgtEl>
                                          <p:spTgt spid="23"/>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grpId="1" nodeType="clickEffect">
                                  <p:stCondLst>
                                    <p:cond delay="0"/>
                                  </p:stCondLst>
                                  <p:childTnLst>
                                    <p:anim calcmode="lin" valueType="num">
                                      <p:cBhvr additive="base">
                                        <p:cTn id="24" dur="500"/>
                                        <p:tgtEl>
                                          <p:spTgt spid="7"/>
                                        </p:tgtEl>
                                        <p:attrNameLst>
                                          <p:attrName>ppt_x</p:attrName>
                                        </p:attrNameLst>
                                      </p:cBhvr>
                                      <p:tavLst>
                                        <p:tav tm="0">
                                          <p:val>
                                            <p:strVal val="ppt_x"/>
                                          </p:val>
                                        </p:tav>
                                        <p:tav tm="100000">
                                          <p:val>
                                            <p:strVal val="ppt_x"/>
                                          </p:val>
                                        </p:tav>
                                      </p:tavLst>
                                    </p:anim>
                                    <p:anim calcmode="lin" valueType="num">
                                      <p:cBhvr additive="base">
                                        <p:cTn id="25" dur="500"/>
                                        <p:tgtEl>
                                          <p:spTgt spid="7"/>
                                        </p:tgtEl>
                                        <p:attrNameLst>
                                          <p:attrName>ppt_y</p:attrName>
                                        </p:attrNameLst>
                                      </p:cBhvr>
                                      <p:tavLst>
                                        <p:tav tm="0">
                                          <p:val>
                                            <p:strVal val="ppt_y"/>
                                          </p:val>
                                        </p:tav>
                                        <p:tav tm="100000">
                                          <p:val>
                                            <p:strVal val="1+ppt_h/2"/>
                                          </p:val>
                                        </p:tav>
                                      </p:tavLst>
                                    </p:anim>
                                    <p:set>
                                      <p:cBhvr>
                                        <p:cTn id="26"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3" grpId="1"/>
      <p:bldP spid="7" grpId="0"/>
      <p:bldP spid="7"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7BDAFB-E158-4737-7581-F88A76CA27B0}"/>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BE89DA80-768A-1605-90B0-FCB94401B39F}"/>
              </a:ext>
            </a:extLst>
          </p:cNvPr>
          <p:cNvSpPr/>
          <p:nvPr/>
        </p:nvSpPr>
        <p:spPr>
          <a:xfrm>
            <a:off x="0" y="0"/>
            <a:ext cx="731454" cy="10287000"/>
          </a:xfrm>
          <a:custGeom>
            <a:avLst/>
            <a:gdLst/>
            <a:ahLst/>
            <a:cxnLst/>
            <a:rect l="l" t="t" r="r" b="b"/>
            <a:pathLst>
              <a:path w="731454" h="10287000">
                <a:moveTo>
                  <a:pt x="0" y="0"/>
                </a:moveTo>
                <a:lnTo>
                  <a:pt x="731454" y="0"/>
                </a:lnTo>
                <a:lnTo>
                  <a:pt x="731454" y="10287000"/>
                </a:lnTo>
                <a:lnTo>
                  <a:pt x="0" y="10287000"/>
                </a:lnTo>
                <a:lnTo>
                  <a:pt x="0" y="0"/>
                </a:lnTo>
                <a:close/>
              </a:path>
            </a:pathLst>
          </a:custGeom>
          <a:blipFill>
            <a:blip r:embed="rId2"/>
            <a:stretch>
              <a:fillRect r="-2400226"/>
            </a:stretch>
          </a:blipFill>
        </p:spPr>
      </p:sp>
      <p:sp>
        <p:nvSpPr>
          <p:cNvPr id="3" name="Freeform 3">
            <a:extLst>
              <a:ext uri="{FF2B5EF4-FFF2-40B4-BE49-F238E27FC236}">
                <a16:creationId xmlns:a16="http://schemas.microsoft.com/office/drawing/2014/main" id="{BBB808BB-9E90-24A4-946A-6074716F81B9}"/>
              </a:ext>
            </a:extLst>
          </p:cNvPr>
          <p:cNvSpPr/>
          <p:nvPr/>
        </p:nvSpPr>
        <p:spPr>
          <a:xfrm>
            <a:off x="14732871" y="9032040"/>
            <a:ext cx="3136874" cy="858719"/>
          </a:xfrm>
          <a:custGeom>
            <a:avLst/>
            <a:gdLst/>
            <a:ahLst/>
            <a:cxnLst/>
            <a:rect l="l" t="t" r="r" b="b"/>
            <a:pathLst>
              <a:path w="3136874" h="858719">
                <a:moveTo>
                  <a:pt x="0" y="0"/>
                </a:moveTo>
                <a:lnTo>
                  <a:pt x="3136874" y="0"/>
                </a:lnTo>
                <a:lnTo>
                  <a:pt x="3136874" y="858720"/>
                </a:lnTo>
                <a:lnTo>
                  <a:pt x="0" y="858720"/>
                </a:lnTo>
                <a:lnTo>
                  <a:pt x="0" y="0"/>
                </a:lnTo>
                <a:close/>
              </a:path>
            </a:pathLst>
          </a:custGeom>
          <a:blipFill>
            <a:blip r:embed="rId3"/>
            <a:stretch>
              <a:fillRect/>
            </a:stretch>
          </a:blipFill>
        </p:spPr>
      </p:sp>
      <p:sp>
        <p:nvSpPr>
          <p:cNvPr id="8" name="Retângulo 7">
            <a:extLst>
              <a:ext uri="{FF2B5EF4-FFF2-40B4-BE49-F238E27FC236}">
                <a16:creationId xmlns:a16="http://schemas.microsoft.com/office/drawing/2014/main" id="{894515A4-FDDC-F687-ADAE-B461B0D3EB82}"/>
              </a:ext>
            </a:extLst>
          </p:cNvPr>
          <p:cNvSpPr/>
          <p:nvPr/>
        </p:nvSpPr>
        <p:spPr>
          <a:xfrm>
            <a:off x="729662" y="2601"/>
            <a:ext cx="8417127" cy="807906"/>
          </a:xfrm>
          <a:prstGeom prst="rect">
            <a:avLst/>
          </a:prstGeom>
          <a:solidFill>
            <a:srgbClr val="DFE1E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0" name="CaixaDeTexto 9">
            <a:extLst>
              <a:ext uri="{FF2B5EF4-FFF2-40B4-BE49-F238E27FC236}">
                <a16:creationId xmlns:a16="http://schemas.microsoft.com/office/drawing/2014/main" id="{8CFB82FF-89A6-644E-5211-58D4A3669C87}"/>
              </a:ext>
            </a:extLst>
          </p:cNvPr>
          <p:cNvSpPr txBox="1"/>
          <p:nvPr/>
        </p:nvSpPr>
        <p:spPr>
          <a:xfrm>
            <a:off x="734493" y="-122671"/>
            <a:ext cx="7791633" cy="923330"/>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r>
              <a:rPr lang="pt-BR" sz="5400" b="1" dirty="0">
                <a:solidFill>
                  <a:srgbClr val="034F6E"/>
                </a:solidFill>
                <a:ea typeface="Calibri"/>
                <a:cs typeface="Calibri"/>
              </a:rPr>
              <a:t>Dificuldades Operacionais </a:t>
            </a:r>
          </a:p>
        </p:txBody>
      </p:sp>
      <p:sp>
        <p:nvSpPr>
          <p:cNvPr id="23" name="TextBox 5">
            <a:extLst>
              <a:ext uri="{FF2B5EF4-FFF2-40B4-BE49-F238E27FC236}">
                <a16:creationId xmlns:a16="http://schemas.microsoft.com/office/drawing/2014/main" id="{2D2DF84F-878B-B92A-BB48-EEF1FFDE87F4}"/>
              </a:ext>
            </a:extLst>
          </p:cNvPr>
          <p:cNvSpPr txBox="1"/>
          <p:nvPr/>
        </p:nvSpPr>
        <p:spPr>
          <a:xfrm>
            <a:off x="970721" y="1174417"/>
            <a:ext cx="13316742" cy="4002762"/>
          </a:xfrm>
          <a:prstGeom prst="rect">
            <a:avLst/>
          </a:prstGeom>
        </p:spPr>
        <p:txBody>
          <a:bodyPr wrap="square" lIns="0" tIns="0" rIns="0" bIns="0" rtlCol="0" anchor="t">
            <a:spAutoFit/>
          </a:bodyPr>
          <a:lstStyle/>
          <a:p>
            <a:pPr algn="just">
              <a:lnSpc>
                <a:spcPts val="3499"/>
              </a:lnSpc>
              <a:spcBef>
                <a:spcPct val="0"/>
              </a:spcBef>
            </a:pPr>
            <a:r>
              <a:rPr lang="pt-BR" sz="2200" b="1" dirty="0">
                <a:solidFill>
                  <a:srgbClr val="034F6E"/>
                </a:solidFill>
                <a:ea typeface="Calibri"/>
                <a:cs typeface="Calibri"/>
              </a:rPr>
              <a:t>Cadastramento da Proposta:</a:t>
            </a:r>
            <a:r>
              <a:rPr lang="pt-BR" sz="2200" dirty="0">
                <a:ea typeface="Calibri"/>
                <a:cs typeface="Calibri"/>
              </a:rPr>
              <a:t> O correto cadastramento da proposta de plano de trabalho é fator decisivo para uma celebração de convênio bem estruturada. Um cadastramento de proposta correto agiliza a análise e garante a melhor execução do objeto. Vejamos abaixo as principais dificuldades operacionais no cadastramento de propostas de plano de trabalho: </a:t>
            </a:r>
          </a:p>
          <a:p>
            <a:pPr algn="just">
              <a:lnSpc>
                <a:spcPts val="3499"/>
              </a:lnSpc>
              <a:spcBef>
                <a:spcPct val="0"/>
              </a:spcBef>
            </a:pPr>
            <a:endParaRPr lang="pt-BR" sz="2200" dirty="0">
              <a:ea typeface="Calibri"/>
              <a:cs typeface="Calibri"/>
            </a:endParaRPr>
          </a:p>
          <a:p>
            <a:pPr algn="just">
              <a:lnSpc>
                <a:spcPts val="3499"/>
              </a:lnSpc>
              <a:spcBef>
                <a:spcPct val="0"/>
              </a:spcBef>
            </a:pPr>
            <a:endParaRPr lang="pt-BR" sz="2450" dirty="0">
              <a:latin typeface="Gotham"/>
              <a:ea typeface="Calibri"/>
              <a:cs typeface="Gotham"/>
            </a:endParaRPr>
          </a:p>
          <a:p>
            <a:pPr algn="just">
              <a:lnSpc>
                <a:spcPts val="3499"/>
              </a:lnSpc>
              <a:spcBef>
                <a:spcPct val="0"/>
              </a:spcBef>
            </a:pPr>
            <a:endParaRPr lang="pt-BR" sz="2450" dirty="0">
              <a:solidFill>
                <a:srgbClr val="000000"/>
              </a:solidFill>
              <a:latin typeface="Gotham"/>
              <a:ea typeface="Gotham"/>
              <a:cs typeface="Gotham"/>
            </a:endParaRPr>
          </a:p>
          <a:p>
            <a:pPr algn="just">
              <a:lnSpc>
                <a:spcPts val="3499"/>
              </a:lnSpc>
              <a:spcBef>
                <a:spcPct val="0"/>
              </a:spcBef>
            </a:pPr>
            <a:endParaRPr lang="pt-BR" sz="2450" dirty="0">
              <a:solidFill>
                <a:srgbClr val="000000"/>
              </a:solidFill>
              <a:latin typeface="Gotham"/>
              <a:ea typeface="Gotham"/>
              <a:cs typeface="Gotham"/>
            </a:endParaRPr>
          </a:p>
          <a:p>
            <a:pPr algn="just">
              <a:lnSpc>
                <a:spcPts val="3499"/>
              </a:lnSpc>
              <a:spcBef>
                <a:spcPct val="0"/>
              </a:spcBef>
            </a:pPr>
            <a:endParaRPr lang="pt-BR" sz="2450" dirty="0">
              <a:latin typeface="Gotham"/>
              <a:cs typeface="Gotham"/>
            </a:endParaRPr>
          </a:p>
        </p:txBody>
      </p:sp>
      <p:sp>
        <p:nvSpPr>
          <p:cNvPr id="6" name="Retângulo: Cantos Arredondados 5">
            <a:extLst>
              <a:ext uri="{FF2B5EF4-FFF2-40B4-BE49-F238E27FC236}">
                <a16:creationId xmlns:a16="http://schemas.microsoft.com/office/drawing/2014/main" id="{74929B54-231A-5A5B-8A79-498E4C0F9329}"/>
              </a:ext>
            </a:extLst>
          </p:cNvPr>
          <p:cNvSpPr/>
          <p:nvPr/>
        </p:nvSpPr>
        <p:spPr>
          <a:xfrm>
            <a:off x="1643324" y="3144109"/>
            <a:ext cx="3318332" cy="1173710"/>
          </a:xfrm>
          <a:prstGeom prst="roundRect">
            <a:avLst/>
          </a:prstGeom>
          <a:solidFill>
            <a:schemeClr val="accent6"/>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pt-B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pt-BR" sz="2400" b="1" dirty="0">
                <a:ea typeface="Calibri"/>
                <a:cs typeface="Calibri"/>
              </a:rPr>
              <a:t>PREENCHIMENTO DOS CAMPOS OBRIGATÓRIOS</a:t>
            </a:r>
          </a:p>
        </p:txBody>
      </p:sp>
      <p:sp>
        <p:nvSpPr>
          <p:cNvPr id="11" name="TextBox 5">
            <a:extLst>
              <a:ext uri="{FF2B5EF4-FFF2-40B4-BE49-F238E27FC236}">
                <a16:creationId xmlns:a16="http://schemas.microsoft.com/office/drawing/2014/main" id="{A96B31CD-8608-D655-EACE-F3307B7DF0C4}"/>
              </a:ext>
            </a:extLst>
          </p:cNvPr>
          <p:cNvSpPr txBox="1"/>
          <p:nvPr/>
        </p:nvSpPr>
        <p:spPr>
          <a:xfrm>
            <a:off x="5328498" y="3138364"/>
            <a:ext cx="12410969" cy="3553922"/>
          </a:xfrm>
          <a:prstGeom prst="rect">
            <a:avLst/>
          </a:prstGeom>
        </p:spPr>
        <p:txBody>
          <a:bodyPr wrap="square" lIns="0" tIns="0" rIns="0" bIns="0" rtlCol="0" anchor="t">
            <a:spAutoFit/>
          </a:bodyPr>
          <a:lstStyle/>
          <a:p>
            <a:pPr algn="just">
              <a:lnSpc>
                <a:spcPts val="3499"/>
              </a:lnSpc>
              <a:spcBef>
                <a:spcPct val="0"/>
              </a:spcBef>
            </a:pPr>
            <a:r>
              <a:rPr lang="pt-BR" sz="2200" b="1" dirty="0">
                <a:solidFill>
                  <a:srgbClr val="034F6E"/>
                </a:solidFill>
                <a:ea typeface="Calibri"/>
                <a:cs typeface="Calibri"/>
              </a:rPr>
              <a:t>Uma dúvida recorrente é sobre o preenchimento dos campos obrigatórios da proposta de plano de trabalho. Só é possível passar para o próximo campo de preenchimento se todos os campos obrigatórios anteriores estiverem corretamente preenchidos. </a:t>
            </a:r>
          </a:p>
          <a:p>
            <a:pPr algn="just">
              <a:lnSpc>
                <a:spcPts val="3499"/>
              </a:lnSpc>
              <a:spcBef>
                <a:spcPct val="0"/>
              </a:spcBef>
            </a:pPr>
            <a:endParaRPr lang="pt-BR" sz="2200" dirty="0">
              <a:ea typeface="Calibri"/>
              <a:cs typeface="Calibri"/>
            </a:endParaRPr>
          </a:p>
          <a:p>
            <a:pPr algn="just">
              <a:lnSpc>
                <a:spcPts val="3499"/>
              </a:lnSpc>
              <a:spcBef>
                <a:spcPct val="0"/>
              </a:spcBef>
            </a:pPr>
            <a:endParaRPr lang="pt-BR" sz="2450" dirty="0">
              <a:latin typeface="Gotham"/>
              <a:ea typeface="Calibri"/>
              <a:cs typeface="Gotham"/>
            </a:endParaRPr>
          </a:p>
          <a:p>
            <a:pPr algn="just">
              <a:lnSpc>
                <a:spcPts val="3499"/>
              </a:lnSpc>
              <a:spcBef>
                <a:spcPct val="0"/>
              </a:spcBef>
            </a:pPr>
            <a:endParaRPr lang="pt-BR" sz="2450" dirty="0">
              <a:solidFill>
                <a:srgbClr val="000000"/>
              </a:solidFill>
              <a:latin typeface="Gotham"/>
              <a:ea typeface="Gotham"/>
              <a:cs typeface="Gotham"/>
            </a:endParaRPr>
          </a:p>
          <a:p>
            <a:pPr algn="just">
              <a:lnSpc>
                <a:spcPts val="3499"/>
              </a:lnSpc>
              <a:spcBef>
                <a:spcPct val="0"/>
              </a:spcBef>
            </a:pPr>
            <a:endParaRPr lang="pt-BR" sz="2450" dirty="0">
              <a:solidFill>
                <a:srgbClr val="000000"/>
              </a:solidFill>
              <a:latin typeface="Gotham"/>
              <a:ea typeface="Gotham"/>
              <a:cs typeface="Gotham"/>
            </a:endParaRPr>
          </a:p>
          <a:p>
            <a:pPr algn="just">
              <a:lnSpc>
                <a:spcPts val="3499"/>
              </a:lnSpc>
              <a:spcBef>
                <a:spcPct val="0"/>
              </a:spcBef>
            </a:pPr>
            <a:endParaRPr lang="pt-BR" sz="2450" dirty="0">
              <a:latin typeface="Gotham"/>
              <a:cs typeface="Gotham"/>
            </a:endParaRPr>
          </a:p>
        </p:txBody>
      </p:sp>
      <p:sp>
        <p:nvSpPr>
          <p:cNvPr id="13" name="Retângulo: Cantos Arredondados 12">
            <a:extLst>
              <a:ext uri="{FF2B5EF4-FFF2-40B4-BE49-F238E27FC236}">
                <a16:creationId xmlns:a16="http://schemas.microsoft.com/office/drawing/2014/main" id="{94654838-1DD9-E9E6-15A5-F9D385AEE00C}"/>
              </a:ext>
            </a:extLst>
          </p:cNvPr>
          <p:cNvSpPr/>
          <p:nvPr/>
        </p:nvSpPr>
        <p:spPr>
          <a:xfrm>
            <a:off x="1687894" y="4568905"/>
            <a:ext cx="3318332" cy="1173710"/>
          </a:xfrm>
          <a:prstGeom prst="roundRect">
            <a:avLst/>
          </a:prstGeom>
          <a:solidFill>
            <a:schemeClr val="accent2"/>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pt-B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pt-BR" sz="2400" b="1" dirty="0">
                <a:ea typeface="Calibri"/>
                <a:cs typeface="Calibri"/>
              </a:rPr>
              <a:t>PREENCHIMENTO INCOMPLETO OU INCORRETO</a:t>
            </a:r>
          </a:p>
        </p:txBody>
      </p:sp>
      <p:sp>
        <p:nvSpPr>
          <p:cNvPr id="15" name="TextBox 5">
            <a:extLst>
              <a:ext uri="{FF2B5EF4-FFF2-40B4-BE49-F238E27FC236}">
                <a16:creationId xmlns:a16="http://schemas.microsoft.com/office/drawing/2014/main" id="{F048A0F4-E543-AB9F-0455-E3440EC5D6AE}"/>
              </a:ext>
            </a:extLst>
          </p:cNvPr>
          <p:cNvSpPr txBox="1"/>
          <p:nvPr/>
        </p:nvSpPr>
        <p:spPr>
          <a:xfrm>
            <a:off x="5373068" y="4563160"/>
            <a:ext cx="12410969" cy="3105081"/>
          </a:xfrm>
          <a:prstGeom prst="rect">
            <a:avLst/>
          </a:prstGeom>
        </p:spPr>
        <p:txBody>
          <a:bodyPr wrap="square" lIns="0" tIns="0" rIns="0" bIns="0" rtlCol="0" anchor="t">
            <a:spAutoFit/>
          </a:bodyPr>
          <a:lstStyle/>
          <a:p>
            <a:pPr algn="just">
              <a:lnSpc>
                <a:spcPts val="3499"/>
              </a:lnSpc>
              <a:spcBef>
                <a:spcPct val="0"/>
              </a:spcBef>
            </a:pPr>
            <a:r>
              <a:rPr lang="pt-BR" sz="2200" b="1" dirty="0">
                <a:solidFill>
                  <a:srgbClr val="034F6E"/>
                </a:solidFill>
                <a:ea typeface="Calibri"/>
                <a:cs typeface="Calibri"/>
              </a:rPr>
              <a:t>O preenchimento dos dados da proposta de plano de trabalho deve ser completo, de forma a agilizar a análise a ser realizada. Campos preenchidos com poucos caracteres (ou caracteres em excesso) ou ainda o não cadastramento do endereço correto para a execução do objeto podem ensejar diligências.</a:t>
            </a:r>
          </a:p>
          <a:p>
            <a:pPr algn="just">
              <a:lnSpc>
                <a:spcPts val="3499"/>
              </a:lnSpc>
              <a:spcBef>
                <a:spcPct val="0"/>
              </a:spcBef>
            </a:pPr>
            <a:endParaRPr lang="pt-BR" sz="2450" dirty="0">
              <a:latin typeface="Gotham"/>
              <a:ea typeface="Calibri"/>
              <a:cs typeface="Gotham"/>
            </a:endParaRPr>
          </a:p>
          <a:p>
            <a:pPr algn="just">
              <a:lnSpc>
                <a:spcPts val="3499"/>
              </a:lnSpc>
              <a:spcBef>
                <a:spcPct val="0"/>
              </a:spcBef>
            </a:pPr>
            <a:endParaRPr lang="pt-BR" sz="2450" dirty="0">
              <a:solidFill>
                <a:srgbClr val="000000"/>
              </a:solidFill>
              <a:latin typeface="Gotham"/>
              <a:ea typeface="Gotham"/>
              <a:cs typeface="Gotham"/>
            </a:endParaRPr>
          </a:p>
          <a:p>
            <a:pPr algn="just">
              <a:lnSpc>
                <a:spcPts val="3499"/>
              </a:lnSpc>
              <a:spcBef>
                <a:spcPct val="0"/>
              </a:spcBef>
            </a:pPr>
            <a:endParaRPr lang="pt-BR" sz="2450" dirty="0">
              <a:solidFill>
                <a:srgbClr val="000000"/>
              </a:solidFill>
              <a:latin typeface="Gotham"/>
              <a:ea typeface="Gotham"/>
              <a:cs typeface="Gotham"/>
            </a:endParaRPr>
          </a:p>
          <a:p>
            <a:pPr algn="just">
              <a:lnSpc>
                <a:spcPts val="3499"/>
              </a:lnSpc>
              <a:spcBef>
                <a:spcPct val="0"/>
              </a:spcBef>
            </a:pPr>
            <a:endParaRPr lang="pt-BR" sz="2450" dirty="0">
              <a:latin typeface="Gotham"/>
              <a:cs typeface="Gotham"/>
            </a:endParaRPr>
          </a:p>
        </p:txBody>
      </p:sp>
      <p:sp>
        <p:nvSpPr>
          <p:cNvPr id="17" name="Retângulo: Cantos Arredondados 16">
            <a:extLst>
              <a:ext uri="{FF2B5EF4-FFF2-40B4-BE49-F238E27FC236}">
                <a16:creationId xmlns:a16="http://schemas.microsoft.com/office/drawing/2014/main" id="{761D6A87-3816-C68F-1391-E73E9CA12E39}"/>
              </a:ext>
            </a:extLst>
          </p:cNvPr>
          <p:cNvSpPr/>
          <p:nvPr/>
        </p:nvSpPr>
        <p:spPr>
          <a:xfrm>
            <a:off x="1667766" y="6036833"/>
            <a:ext cx="3318332" cy="1173710"/>
          </a:xfrm>
          <a:prstGeom prst="roundRect">
            <a:avLst/>
          </a:prstGeom>
          <a:solidFill>
            <a:schemeClr val="accent3"/>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pt-B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pt-BR" sz="2400" b="1" dirty="0">
                <a:ea typeface="Calibri"/>
                <a:cs typeface="Calibri"/>
              </a:rPr>
              <a:t>FLUXO DE CADASTRO</a:t>
            </a:r>
          </a:p>
        </p:txBody>
      </p:sp>
      <p:sp>
        <p:nvSpPr>
          <p:cNvPr id="19" name="TextBox 5">
            <a:extLst>
              <a:ext uri="{FF2B5EF4-FFF2-40B4-BE49-F238E27FC236}">
                <a16:creationId xmlns:a16="http://schemas.microsoft.com/office/drawing/2014/main" id="{5500FD9E-24D8-9390-B3AB-86BDD231B421}"/>
              </a:ext>
            </a:extLst>
          </p:cNvPr>
          <p:cNvSpPr txBox="1"/>
          <p:nvPr/>
        </p:nvSpPr>
        <p:spPr>
          <a:xfrm>
            <a:off x="5352940" y="6031088"/>
            <a:ext cx="12410969" cy="3553922"/>
          </a:xfrm>
          <a:prstGeom prst="rect">
            <a:avLst/>
          </a:prstGeom>
        </p:spPr>
        <p:txBody>
          <a:bodyPr wrap="square" lIns="0" tIns="0" rIns="0" bIns="0" rtlCol="0" anchor="t">
            <a:spAutoFit/>
          </a:bodyPr>
          <a:lstStyle/>
          <a:p>
            <a:pPr algn="just">
              <a:lnSpc>
                <a:spcPts val="3499"/>
              </a:lnSpc>
              <a:spcBef>
                <a:spcPct val="0"/>
              </a:spcBef>
            </a:pPr>
            <a:r>
              <a:rPr lang="pt-BR" sz="2200" b="1" dirty="0">
                <a:solidFill>
                  <a:srgbClr val="034F6E"/>
                </a:solidFill>
                <a:ea typeface="Calibri"/>
                <a:cs typeface="Calibri"/>
              </a:rPr>
              <a:t>Como dito anteriormente nos campos obrigatórios, o preenchimento da proposta de plano de trabalho obedece à um fluxo específico, criado com a função de evitar erros de preenchimento ou preenchimentos incompletos. É importante compreender o fluxo de preenchimento e da própria celebração do instrumento jurídico, para que o trabalho seja fluido e sejam evitados erros.</a:t>
            </a:r>
          </a:p>
          <a:p>
            <a:pPr algn="just">
              <a:lnSpc>
                <a:spcPts val="3499"/>
              </a:lnSpc>
              <a:spcBef>
                <a:spcPct val="0"/>
              </a:spcBef>
            </a:pPr>
            <a:endParaRPr lang="pt-BR" sz="2450" dirty="0">
              <a:solidFill>
                <a:srgbClr val="000000"/>
              </a:solidFill>
              <a:latin typeface="Calibri"/>
              <a:ea typeface="Calibri"/>
              <a:cs typeface="Gotham"/>
            </a:endParaRPr>
          </a:p>
          <a:p>
            <a:pPr algn="just">
              <a:lnSpc>
                <a:spcPts val="3499"/>
              </a:lnSpc>
              <a:spcBef>
                <a:spcPct val="0"/>
              </a:spcBef>
            </a:pPr>
            <a:endParaRPr lang="pt-BR" sz="2450" dirty="0">
              <a:solidFill>
                <a:srgbClr val="000000"/>
              </a:solidFill>
              <a:latin typeface="Gotham"/>
              <a:ea typeface="Calibri"/>
              <a:cs typeface="Gotham"/>
            </a:endParaRPr>
          </a:p>
          <a:p>
            <a:pPr algn="just">
              <a:lnSpc>
                <a:spcPts val="3499"/>
              </a:lnSpc>
              <a:spcBef>
                <a:spcPct val="0"/>
              </a:spcBef>
            </a:pPr>
            <a:endParaRPr lang="pt-BR" sz="2450" dirty="0">
              <a:solidFill>
                <a:srgbClr val="000000"/>
              </a:solidFill>
              <a:latin typeface="Gotham"/>
              <a:ea typeface="Gotham"/>
              <a:cs typeface="Gotham"/>
            </a:endParaRPr>
          </a:p>
          <a:p>
            <a:pPr algn="just">
              <a:lnSpc>
                <a:spcPts val="3499"/>
              </a:lnSpc>
              <a:spcBef>
                <a:spcPct val="0"/>
              </a:spcBef>
            </a:pPr>
            <a:endParaRPr lang="pt-BR" sz="2450" dirty="0">
              <a:latin typeface="Gotham"/>
              <a:cs typeface="Gotham"/>
            </a:endParaRPr>
          </a:p>
        </p:txBody>
      </p:sp>
      <p:sp>
        <p:nvSpPr>
          <p:cNvPr id="21" name="Retângulo: Cantos Arredondados 20">
            <a:extLst>
              <a:ext uri="{FF2B5EF4-FFF2-40B4-BE49-F238E27FC236}">
                <a16:creationId xmlns:a16="http://schemas.microsoft.com/office/drawing/2014/main" id="{D6C3B3E5-99CC-1DCD-B29D-63EBEFF47286}"/>
              </a:ext>
            </a:extLst>
          </p:cNvPr>
          <p:cNvSpPr/>
          <p:nvPr/>
        </p:nvSpPr>
        <p:spPr>
          <a:xfrm>
            <a:off x="1710898" y="7524890"/>
            <a:ext cx="3318332" cy="1173710"/>
          </a:xfrm>
          <a:prstGeom prst="roundRect">
            <a:avLst/>
          </a:prstGeom>
          <a:solidFill>
            <a:schemeClr val="accent4"/>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pt-B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pt-BR" sz="2400" b="1" dirty="0">
                <a:ea typeface="Calibri"/>
                <a:cs typeface="Calibri"/>
              </a:rPr>
              <a:t>INCONSISTÊNCIA NAS INFORMAÇÕES</a:t>
            </a:r>
          </a:p>
        </p:txBody>
      </p:sp>
      <p:sp>
        <p:nvSpPr>
          <p:cNvPr id="24" name="TextBox 5">
            <a:extLst>
              <a:ext uri="{FF2B5EF4-FFF2-40B4-BE49-F238E27FC236}">
                <a16:creationId xmlns:a16="http://schemas.microsoft.com/office/drawing/2014/main" id="{564A95DA-45C7-D9A5-C6B6-9EC820506BCE}"/>
              </a:ext>
            </a:extLst>
          </p:cNvPr>
          <p:cNvSpPr txBox="1"/>
          <p:nvPr/>
        </p:nvSpPr>
        <p:spPr>
          <a:xfrm>
            <a:off x="5396072" y="7519145"/>
            <a:ext cx="12410969" cy="3105081"/>
          </a:xfrm>
          <a:prstGeom prst="rect">
            <a:avLst/>
          </a:prstGeom>
        </p:spPr>
        <p:txBody>
          <a:bodyPr wrap="square" lIns="0" tIns="0" rIns="0" bIns="0" rtlCol="0" anchor="t">
            <a:spAutoFit/>
          </a:bodyPr>
          <a:lstStyle/>
          <a:p>
            <a:pPr algn="just">
              <a:lnSpc>
                <a:spcPts val="3499"/>
              </a:lnSpc>
              <a:spcBef>
                <a:spcPct val="0"/>
              </a:spcBef>
            </a:pPr>
            <a:r>
              <a:rPr lang="pt-BR" sz="2200" b="1" dirty="0">
                <a:solidFill>
                  <a:srgbClr val="034F6E"/>
                </a:solidFill>
                <a:ea typeface="Calibri"/>
                <a:cs typeface="Calibri"/>
              </a:rPr>
              <a:t>No momento do preenchimento da proposta de plano de trabalho, as informações devem ser consistentes em todos os campos e guardar correlação entre si. É importante que sejam observadas as justificativas, o objeto, os valores, entre outros campos, realizando-se uma construção lógica da proposta.</a:t>
            </a:r>
          </a:p>
          <a:p>
            <a:pPr algn="just">
              <a:lnSpc>
                <a:spcPts val="3499"/>
              </a:lnSpc>
              <a:spcBef>
                <a:spcPct val="0"/>
              </a:spcBef>
            </a:pPr>
            <a:endParaRPr lang="pt-BR" sz="2450" dirty="0">
              <a:solidFill>
                <a:srgbClr val="000000"/>
              </a:solidFill>
              <a:latin typeface="Calibri"/>
              <a:ea typeface="Calibri"/>
              <a:cs typeface="Gotham"/>
            </a:endParaRPr>
          </a:p>
          <a:p>
            <a:pPr algn="just">
              <a:lnSpc>
                <a:spcPts val="3499"/>
              </a:lnSpc>
              <a:spcBef>
                <a:spcPct val="0"/>
              </a:spcBef>
            </a:pPr>
            <a:endParaRPr lang="pt-BR" sz="2450" dirty="0">
              <a:solidFill>
                <a:srgbClr val="000000"/>
              </a:solidFill>
              <a:latin typeface="Gotham"/>
              <a:ea typeface="Calibri"/>
              <a:cs typeface="Gotham"/>
            </a:endParaRPr>
          </a:p>
          <a:p>
            <a:pPr algn="just">
              <a:lnSpc>
                <a:spcPts val="3499"/>
              </a:lnSpc>
              <a:spcBef>
                <a:spcPct val="0"/>
              </a:spcBef>
            </a:pPr>
            <a:endParaRPr lang="pt-BR" sz="2450" dirty="0">
              <a:solidFill>
                <a:srgbClr val="000000"/>
              </a:solidFill>
              <a:latin typeface="Gotham"/>
              <a:ea typeface="Gotham"/>
              <a:cs typeface="Gotham"/>
            </a:endParaRPr>
          </a:p>
          <a:p>
            <a:pPr algn="just">
              <a:lnSpc>
                <a:spcPts val="3499"/>
              </a:lnSpc>
              <a:spcBef>
                <a:spcPct val="0"/>
              </a:spcBef>
            </a:pPr>
            <a:endParaRPr lang="pt-BR" sz="2450" dirty="0">
              <a:latin typeface="Gotham"/>
              <a:cs typeface="Gotham"/>
            </a:endParaRPr>
          </a:p>
        </p:txBody>
      </p:sp>
      <p:sp>
        <p:nvSpPr>
          <p:cNvPr id="5" name="Retângulo 4">
            <a:extLst>
              <a:ext uri="{FF2B5EF4-FFF2-40B4-BE49-F238E27FC236}">
                <a16:creationId xmlns:a16="http://schemas.microsoft.com/office/drawing/2014/main" id="{87CA062D-C537-8D84-176F-6E5F471AB4AB}"/>
              </a:ext>
            </a:extLst>
          </p:cNvPr>
          <p:cNvSpPr/>
          <p:nvPr/>
        </p:nvSpPr>
        <p:spPr>
          <a:xfrm>
            <a:off x="723297" y="8832611"/>
            <a:ext cx="10350116" cy="1452851"/>
          </a:xfrm>
          <a:prstGeom prst="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pt-BR" sz="1200" dirty="0">
              <a:solidFill>
                <a:srgbClr val="000000"/>
              </a:solidFill>
              <a:latin typeface="Aptos"/>
            </a:endParaRPr>
          </a:p>
          <a:p>
            <a:pPr algn="ctr"/>
            <a:endParaRPr lang="pt-BR" sz="1200" dirty="0">
              <a:solidFill>
                <a:srgbClr val="000000"/>
              </a:solidFill>
              <a:latin typeface="Aptos"/>
            </a:endParaRPr>
          </a:p>
          <a:p>
            <a:pPr algn="ctr"/>
            <a:endParaRPr lang="pt-BR" sz="1200" dirty="0">
              <a:solidFill>
                <a:srgbClr val="000000"/>
              </a:solidFill>
              <a:latin typeface="Aptos"/>
            </a:endParaRPr>
          </a:p>
        </p:txBody>
      </p:sp>
      <p:sp>
        <p:nvSpPr>
          <p:cNvPr id="14" name="CaixaDeTexto 9">
            <a:extLst>
              <a:ext uri="{FF2B5EF4-FFF2-40B4-BE49-F238E27FC236}">
                <a16:creationId xmlns:a16="http://schemas.microsoft.com/office/drawing/2014/main" id="{EEEDA1E2-BB65-E64B-0DB9-AF42807FF88A}"/>
              </a:ext>
            </a:extLst>
          </p:cNvPr>
          <p:cNvSpPr txBox="1"/>
          <p:nvPr/>
        </p:nvSpPr>
        <p:spPr>
          <a:xfrm>
            <a:off x="1533726" y="9051911"/>
            <a:ext cx="8729258" cy="92333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 typeface="Arial"/>
              <a:buChar char="•"/>
            </a:pPr>
            <a:r>
              <a:rPr lang="pt-BR" b="1" dirty="0">
                <a:ea typeface="+mn-lt"/>
                <a:cs typeface="+mn-lt"/>
              </a:rPr>
              <a:t>As instruções para o cadastramento de proposta podem ser encontradas no Manual interativo de utilização do SIGCON e também nos vídeos tutoriais, disponíveis em https://sigconsaida.mg.gov.br/suporte/</a:t>
            </a:r>
          </a:p>
        </p:txBody>
      </p:sp>
    </p:spTree>
    <p:extLst>
      <p:ext uri="{BB962C8B-B14F-4D97-AF65-F5344CB8AC3E}">
        <p14:creationId xmlns:p14="http://schemas.microsoft.com/office/powerpoint/2010/main" val="840111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1" nodeType="clickEffect">
                                  <p:stCondLst>
                                    <p:cond delay="0"/>
                                  </p:stCondLst>
                                  <p:childTnLst>
                                    <p:anim calcmode="lin" valueType="num">
                                      <p:cBhvr additive="base">
                                        <p:cTn id="12" dur="500"/>
                                        <p:tgtEl>
                                          <p:spTgt spid="23"/>
                                        </p:tgtEl>
                                        <p:attrNameLst>
                                          <p:attrName>ppt_x</p:attrName>
                                        </p:attrNameLst>
                                      </p:cBhvr>
                                      <p:tavLst>
                                        <p:tav tm="0">
                                          <p:val>
                                            <p:strVal val="ppt_x"/>
                                          </p:val>
                                        </p:tav>
                                        <p:tav tm="100000">
                                          <p:val>
                                            <p:strVal val="ppt_x"/>
                                          </p:val>
                                        </p:tav>
                                      </p:tavLst>
                                    </p:anim>
                                    <p:anim calcmode="lin" valueType="num">
                                      <p:cBhvr additive="base">
                                        <p:cTn id="13" dur="500"/>
                                        <p:tgtEl>
                                          <p:spTgt spid="23"/>
                                        </p:tgtEl>
                                        <p:attrNameLst>
                                          <p:attrName>ppt_y</p:attrName>
                                        </p:attrNameLst>
                                      </p:cBhvr>
                                      <p:tavLst>
                                        <p:tav tm="0">
                                          <p:val>
                                            <p:strVal val="ppt_y"/>
                                          </p:val>
                                        </p:tav>
                                        <p:tav tm="100000">
                                          <p:val>
                                            <p:strVal val="1+ppt_h/2"/>
                                          </p:val>
                                        </p:tav>
                                      </p:tavLst>
                                    </p:anim>
                                    <p:set>
                                      <p:cBhvr>
                                        <p:cTn id="14" dur="1" fill="hold">
                                          <p:stCondLst>
                                            <p:cond delay="499"/>
                                          </p:stCondLst>
                                        </p:cTn>
                                        <p:tgtEl>
                                          <p:spTgt spid="23"/>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xit" presetSubtype="4" fill="hold" grpId="1" nodeType="clickEffect">
                                  <p:stCondLst>
                                    <p:cond delay="0"/>
                                  </p:stCondLst>
                                  <p:childTnLst>
                                    <p:anim calcmode="lin" valueType="num">
                                      <p:cBhvr additive="base">
                                        <p:cTn id="28" dur="500"/>
                                        <p:tgtEl>
                                          <p:spTgt spid="6"/>
                                        </p:tgtEl>
                                        <p:attrNameLst>
                                          <p:attrName>ppt_x</p:attrName>
                                        </p:attrNameLst>
                                      </p:cBhvr>
                                      <p:tavLst>
                                        <p:tav tm="0">
                                          <p:val>
                                            <p:strVal val="ppt_x"/>
                                          </p:val>
                                        </p:tav>
                                        <p:tav tm="100000">
                                          <p:val>
                                            <p:strVal val="ppt_x"/>
                                          </p:val>
                                        </p:tav>
                                      </p:tavLst>
                                    </p:anim>
                                    <p:anim calcmode="lin" valueType="num">
                                      <p:cBhvr additive="base">
                                        <p:cTn id="29" dur="500"/>
                                        <p:tgtEl>
                                          <p:spTgt spid="6"/>
                                        </p:tgtEl>
                                        <p:attrNameLst>
                                          <p:attrName>ppt_y</p:attrName>
                                        </p:attrNameLst>
                                      </p:cBhvr>
                                      <p:tavLst>
                                        <p:tav tm="0">
                                          <p:val>
                                            <p:strVal val="ppt_y"/>
                                          </p:val>
                                        </p:tav>
                                        <p:tav tm="100000">
                                          <p:val>
                                            <p:strVal val="1+ppt_h/2"/>
                                          </p:val>
                                        </p:tav>
                                      </p:tavLst>
                                    </p:anim>
                                    <p:set>
                                      <p:cBhvr>
                                        <p:cTn id="30" dur="1" fill="hold">
                                          <p:stCondLst>
                                            <p:cond delay="499"/>
                                          </p:stCondLst>
                                        </p:cTn>
                                        <p:tgtEl>
                                          <p:spTgt spid="6"/>
                                        </p:tgtEl>
                                        <p:attrNameLst>
                                          <p:attrName>style.visibility</p:attrName>
                                        </p:attrNameLst>
                                      </p:cBhvr>
                                      <p:to>
                                        <p:strVal val="hidden"/>
                                      </p:to>
                                    </p:set>
                                  </p:childTnLst>
                                </p:cTn>
                              </p:par>
                              <p:par>
                                <p:cTn id="31" presetID="2" presetClass="exit" presetSubtype="4" fill="hold" grpId="1" nodeType="withEffect">
                                  <p:stCondLst>
                                    <p:cond delay="0"/>
                                  </p:stCondLst>
                                  <p:childTnLst>
                                    <p:anim calcmode="lin" valueType="num">
                                      <p:cBhvr additive="base">
                                        <p:cTn id="32" dur="500"/>
                                        <p:tgtEl>
                                          <p:spTgt spid="11"/>
                                        </p:tgtEl>
                                        <p:attrNameLst>
                                          <p:attrName>ppt_x</p:attrName>
                                        </p:attrNameLst>
                                      </p:cBhvr>
                                      <p:tavLst>
                                        <p:tav tm="0">
                                          <p:val>
                                            <p:strVal val="ppt_x"/>
                                          </p:val>
                                        </p:tav>
                                        <p:tav tm="100000">
                                          <p:val>
                                            <p:strVal val="ppt_x"/>
                                          </p:val>
                                        </p:tav>
                                      </p:tavLst>
                                    </p:anim>
                                    <p:anim calcmode="lin" valueType="num">
                                      <p:cBhvr additive="base">
                                        <p:cTn id="33" dur="500"/>
                                        <p:tgtEl>
                                          <p:spTgt spid="11"/>
                                        </p:tgtEl>
                                        <p:attrNameLst>
                                          <p:attrName>ppt_y</p:attrName>
                                        </p:attrNameLst>
                                      </p:cBhvr>
                                      <p:tavLst>
                                        <p:tav tm="0">
                                          <p:val>
                                            <p:strVal val="ppt_y"/>
                                          </p:val>
                                        </p:tav>
                                        <p:tav tm="100000">
                                          <p:val>
                                            <p:strVal val="1+ppt_h/2"/>
                                          </p:val>
                                        </p:tav>
                                      </p:tavLst>
                                    </p:anim>
                                    <p:set>
                                      <p:cBhvr>
                                        <p:cTn id="34" dur="1" fill="hold">
                                          <p:stCondLst>
                                            <p:cond delay="499"/>
                                          </p:stCondLst>
                                        </p:cTn>
                                        <p:tgtEl>
                                          <p:spTgt spid="11"/>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additive="base">
                                        <p:cTn id="39" dur="500" fill="hold"/>
                                        <p:tgtEl>
                                          <p:spTgt spid="13"/>
                                        </p:tgtEl>
                                        <p:attrNameLst>
                                          <p:attrName>ppt_x</p:attrName>
                                        </p:attrNameLst>
                                      </p:cBhvr>
                                      <p:tavLst>
                                        <p:tav tm="0">
                                          <p:val>
                                            <p:strVal val="#ppt_x"/>
                                          </p:val>
                                        </p:tav>
                                        <p:tav tm="100000">
                                          <p:val>
                                            <p:strVal val="#ppt_x"/>
                                          </p:val>
                                        </p:tav>
                                      </p:tavLst>
                                    </p:anim>
                                    <p:anim calcmode="lin" valueType="num">
                                      <p:cBhvr additive="base">
                                        <p:cTn id="40" dur="500" fill="hold"/>
                                        <p:tgtEl>
                                          <p:spTgt spid="1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additive="base">
                                        <p:cTn id="43" dur="500" fill="hold"/>
                                        <p:tgtEl>
                                          <p:spTgt spid="15"/>
                                        </p:tgtEl>
                                        <p:attrNameLst>
                                          <p:attrName>ppt_x</p:attrName>
                                        </p:attrNameLst>
                                      </p:cBhvr>
                                      <p:tavLst>
                                        <p:tav tm="0">
                                          <p:val>
                                            <p:strVal val="#ppt_x"/>
                                          </p:val>
                                        </p:tav>
                                        <p:tav tm="100000">
                                          <p:val>
                                            <p:strVal val="#ppt_x"/>
                                          </p:val>
                                        </p:tav>
                                      </p:tavLst>
                                    </p:anim>
                                    <p:anim calcmode="lin" valueType="num">
                                      <p:cBhvr additive="base">
                                        <p:cTn id="4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xit" presetSubtype="4" fill="hold" grpId="1" nodeType="clickEffect">
                                  <p:stCondLst>
                                    <p:cond delay="0"/>
                                  </p:stCondLst>
                                  <p:childTnLst>
                                    <p:anim calcmode="lin" valueType="num">
                                      <p:cBhvr additive="base">
                                        <p:cTn id="48" dur="500"/>
                                        <p:tgtEl>
                                          <p:spTgt spid="13"/>
                                        </p:tgtEl>
                                        <p:attrNameLst>
                                          <p:attrName>ppt_x</p:attrName>
                                        </p:attrNameLst>
                                      </p:cBhvr>
                                      <p:tavLst>
                                        <p:tav tm="0">
                                          <p:val>
                                            <p:strVal val="ppt_x"/>
                                          </p:val>
                                        </p:tav>
                                        <p:tav tm="100000">
                                          <p:val>
                                            <p:strVal val="ppt_x"/>
                                          </p:val>
                                        </p:tav>
                                      </p:tavLst>
                                    </p:anim>
                                    <p:anim calcmode="lin" valueType="num">
                                      <p:cBhvr additive="base">
                                        <p:cTn id="49" dur="500"/>
                                        <p:tgtEl>
                                          <p:spTgt spid="13"/>
                                        </p:tgtEl>
                                        <p:attrNameLst>
                                          <p:attrName>ppt_y</p:attrName>
                                        </p:attrNameLst>
                                      </p:cBhvr>
                                      <p:tavLst>
                                        <p:tav tm="0">
                                          <p:val>
                                            <p:strVal val="ppt_y"/>
                                          </p:val>
                                        </p:tav>
                                        <p:tav tm="100000">
                                          <p:val>
                                            <p:strVal val="1+ppt_h/2"/>
                                          </p:val>
                                        </p:tav>
                                      </p:tavLst>
                                    </p:anim>
                                    <p:set>
                                      <p:cBhvr>
                                        <p:cTn id="50" dur="1" fill="hold">
                                          <p:stCondLst>
                                            <p:cond delay="499"/>
                                          </p:stCondLst>
                                        </p:cTn>
                                        <p:tgtEl>
                                          <p:spTgt spid="13"/>
                                        </p:tgtEl>
                                        <p:attrNameLst>
                                          <p:attrName>style.visibility</p:attrName>
                                        </p:attrNameLst>
                                      </p:cBhvr>
                                      <p:to>
                                        <p:strVal val="hidden"/>
                                      </p:to>
                                    </p:set>
                                  </p:childTnLst>
                                </p:cTn>
                              </p:par>
                              <p:par>
                                <p:cTn id="51" presetID="2" presetClass="exit" presetSubtype="4" fill="hold" grpId="1" nodeType="withEffect">
                                  <p:stCondLst>
                                    <p:cond delay="0"/>
                                  </p:stCondLst>
                                  <p:childTnLst>
                                    <p:anim calcmode="lin" valueType="num">
                                      <p:cBhvr additive="base">
                                        <p:cTn id="52" dur="500"/>
                                        <p:tgtEl>
                                          <p:spTgt spid="15"/>
                                        </p:tgtEl>
                                        <p:attrNameLst>
                                          <p:attrName>ppt_x</p:attrName>
                                        </p:attrNameLst>
                                      </p:cBhvr>
                                      <p:tavLst>
                                        <p:tav tm="0">
                                          <p:val>
                                            <p:strVal val="ppt_x"/>
                                          </p:val>
                                        </p:tav>
                                        <p:tav tm="100000">
                                          <p:val>
                                            <p:strVal val="ppt_x"/>
                                          </p:val>
                                        </p:tav>
                                      </p:tavLst>
                                    </p:anim>
                                    <p:anim calcmode="lin" valueType="num">
                                      <p:cBhvr additive="base">
                                        <p:cTn id="53" dur="500"/>
                                        <p:tgtEl>
                                          <p:spTgt spid="15"/>
                                        </p:tgtEl>
                                        <p:attrNameLst>
                                          <p:attrName>ppt_y</p:attrName>
                                        </p:attrNameLst>
                                      </p:cBhvr>
                                      <p:tavLst>
                                        <p:tav tm="0">
                                          <p:val>
                                            <p:strVal val="ppt_y"/>
                                          </p:val>
                                        </p:tav>
                                        <p:tav tm="100000">
                                          <p:val>
                                            <p:strVal val="1+ppt_h/2"/>
                                          </p:val>
                                        </p:tav>
                                      </p:tavLst>
                                    </p:anim>
                                    <p:set>
                                      <p:cBhvr>
                                        <p:cTn id="54" dur="1" fill="hold">
                                          <p:stCondLst>
                                            <p:cond delay="499"/>
                                          </p:stCondLst>
                                        </p:cTn>
                                        <p:tgtEl>
                                          <p:spTgt spid="15"/>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additive="base">
                                        <p:cTn id="59" dur="500" fill="hold"/>
                                        <p:tgtEl>
                                          <p:spTgt spid="17"/>
                                        </p:tgtEl>
                                        <p:attrNameLst>
                                          <p:attrName>ppt_x</p:attrName>
                                        </p:attrNameLst>
                                      </p:cBhvr>
                                      <p:tavLst>
                                        <p:tav tm="0">
                                          <p:val>
                                            <p:strVal val="#ppt_x"/>
                                          </p:val>
                                        </p:tav>
                                        <p:tav tm="100000">
                                          <p:val>
                                            <p:strVal val="#ppt_x"/>
                                          </p:val>
                                        </p:tav>
                                      </p:tavLst>
                                    </p:anim>
                                    <p:anim calcmode="lin" valueType="num">
                                      <p:cBhvr additive="base">
                                        <p:cTn id="60" dur="500" fill="hold"/>
                                        <p:tgtEl>
                                          <p:spTgt spid="17"/>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9"/>
                                        </p:tgtEl>
                                        <p:attrNameLst>
                                          <p:attrName>style.visibility</p:attrName>
                                        </p:attrNameLst>
                                      </p:cBhvr>
                                      <p:to>
                                        <p:strVal val="visible"/>
                                      </p:to>
                                    </p:set>
                                    <p:anim calcmode="lin" valueType="num">
                                      <p:cBhvr additive="base">
                                        <p:cTn id="63" dur="500" fill="hold"/>
                                        <p:tgtEl>
                                          <p:spTgt spid="19"/>
                                        </p:tgtEl>
                                        <p:attrNameLst>
                                          <p:attrName>ppt_x</p:attrName>
                                        </p:attrNameLst>
                                      </p:cBhvr>
                                      <p:tavLst>
                                        <p:tav tm="0">
                                          <p:val>
                                            <p:strVal val="#ppt_x"/>
                                          </p:val>
                                        </p:tav>
                                        <p:tav tm="100000">
                                          <p:val>
                                            <p:strVal val="#ppt_x"/>
                                          </p:val>
                                        </p:tav>
                                      </p:tavLst>
                                    </p:anim>
                                    <p:anim calcmode="lin" valueType="num">
                                      <p:cBhvr additive="base">
                                        <p:cTn id="6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xit" presetSubtype="4" fill="hold" grpId="1" nodeType="clickEffect">
                                  <p:stCondLst>
                                    <p:cond delay="0"/>
                                  </p:stCondLst>
                                  <p:childTnLst>
                                    <p:anim calcmode="lin" valueType="num">
                                      <p:cBhvr additive="base">
                                        <p:cTn id="68" dur="500"/>
                                        <p:tgtEl>
                                          <p:spTgt spid="17"/>
                                        </p:tgtEl>
                                        <p:attrNameLst>
                                          <p:attrName>ppt_x</p:attrName>
                                        </p:attrNameLst>
                                      </p:cBhvr>
                                      <p:tavLst>
                                        <p:tav tm="0">
                                          <p:val>
                                            <p:strVal val="ppt_x"/>
                                          </p:val>
                                        </p:tav>
                                        <p:tav tm="100000">
                                          <p:val>
                                            <p:strVal val="ppt_x"/>
                                          </p:val>
                                        </p:tav>
                                      </p:tavLst>
                                    </p:anim>
                                    <p:anim calcmode="lin" valueType="num">
                                      <p:cBhvr additive="base">
                                        <p:cTn id="69" dur="500"/>
                                        <p:tgtEl>
                                          <p:spTgt spid="17"/>
                                        </p:tgtEl>
                                        <p:attrNameLst>
                                          <p:attrName>ppt_y</p:attrName>
                                        </p:attrNameLst>
                                      </p:cBhvr>
                                      <p:tavLst>
                                        <p:tav tm="0">
                                          <p:val>
                                            <p:strVal val="ppt_y"/>
                                          </p:val>
                                        </p:tav>
                                        <p:tav tm="100000">
                                          <p:val>
                                            <p:strVal val="1+ppt_h/2"/>
                                          </p:val>
                                        </p:tav>
                                      </p:tavLst>
                                    </p:anim>
                                    <p:set>
                                      <p:cBhvr>
                                        <p:cTn id="70" dur="1" fill="hold">
                                          <p:stCondLst>
                                            <p:cond delay="499"/>
                                          </p:stCondLst>
                                        </p:cTn>
                                        <p:tgtEl>
                                          <p:spTgt spid="17"/>
                                        </p:tgtEl>
                                        <p:attrNameLst>
                                          <p:attrName>style.visibility</p:attrName>
                                        </p:attrNameLst>
                                      </p:cBhvr>
                                      <p:to>
                                        <p:strVal val="hidden"/>
                                      </p:to>
                                    </p:set>
                                  </p:childTnLst>
                                </p:cTn>
                              </p:par>
                              <p:par>
                                <p:cTn id="71" presetID="2" presetClass="exit" presetSubtype="4" fill="hold" grpId="1" nodeType="withEffect">
                                  <p:stCondLst>
                                    <p:cond delay="0"/>
                                  </p:stCondLst>
                                  <p:childTnLst>
                                    <p:anim calcmode="lin" valueType="num">
                                      <p:cBhvr additive="base">
                                        <p:cTn id="72" dur="500"/>
                                        <p:tgtEl>
                                          <p:spTgt spid="19"/>
                                        </p:tgtEl>
                                        <p:attrNameLst>
                                          <p:attrName>ppt_x</p:attrName>
                                        </p:attrNameLst>
                                      </p:cBhvr>
                                      <p:tavLst>
                                        <p:tav tm="0">
                                          <p:val>
                                            <p:strVal val="ppt_x"/>
                                          </p:val>
                                        </p:tav>
                                        <p:tav tm="100000">
                                          <p:val>
                                            <p:strVal val="ppt_x"/>
                                          </p:val>
                                        </p:tav>
                                      </p:tavLst>
                                    </p:anim>
                                    <p:anim calcmode="lin" valueType="num">
                                      <p:cBhvr additive="base">
                                        <p:cTn id="73" dur="500"/>
                                        <p:tgtEl>
                                          <p:spTgt spid="19"/>
                                        </p:tgtEl>
                                        <p:attrNameLst>
                                          <p:attrName>ppt_y</p:attrName>
                                        </p:attrNameLst>
                                      </p:cBhvr>
                                      <p:tavLst>
                                        <p:tav tm="0">
                                          <p:val>
                                            <p:strVal val="ppt_y"/>
                                          </p:val>
                                        </p:tav>
                                        <p:tav tm="100000">
                                          <p:val>
                                            <p:strVal val="1+ppt_h/2"/>
                                          </p:val>
                                        </p:tav>
                                      </p:tavLst>
                                    </p:anim>
                                    <p:set>
                                      <p:cBhvr>
                                        <p:cTn id="74" dur="1" fill="hold">
                                          <p:stCondLst>
                                            <p:cond delay="499"/>
                                          </p:stCondLst>
                                        </p:cTn>
                                        <p:tgtEl>
                                          <p:spTgt spid="19"/>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21"/>
                                        </p:tgtEl>
                                        <p:attrNameLst>
                                          <p:attrName>style.visibility</p:attrName>
                                        </p:attrNameLst>
                                      </p:cBhvr>
                                      <p:to>
                                        <p:strVal val="visible"/>
                                      </p:to>
                                    </p:set>
                                    <p:anim calcmode="lin" valueType="num">
                                      <p:cBhvr additive="base">
                                        <p:cTn id="79" dur="500" fill="hold"/>
                                        <p:tgtEl>
                                          <p:spTgt spid="21"/>
                                        </p:tgtEl>
                                        <p:attrNameLst>
                                          <p:attrName>ppt_x</p:attrName>
                                        </p:attrNameLst>
                                      </p:cBhvr>
                                      <p:tavLst>
                                        <p:tav tm="0">
                                          <p:val>
                                            <p:strVal val="#ppt_x"/>
                                          </p:val>
                                        </p:tav>
                                        <p:tav tm="100000">
                                          <p:val>
                                            <p:strVal val="#ppt_x"/>
                                          </p:val>
                                        </p:tav>
                                      </p:tavLst>
                                    </p:anim>
                                    <p:anim calcmode="lin" valueType="num">
                                      <p:cBhvr additive="base">
                                        <p:cTn id="80" dur="500" fill="hold"/>
                                        <p:tgtEl>
                                          <p:spTgt spid="2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ppt_x"/>
                                          </p:val>
                                        </p:tav>
                                        <p:tav tm="100000">
                                          <p:val>
                                            <p:strVal val="#ppt_x"/>
                                          </p:val>
                                        </p:tav>
                                      </p:tavLst>
                                    </p:anim>
                                    <p:anim calcmode="lin" valueType="num">
                                      <p:cBhvr additive="base">
                                        <p:cTn id="84"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 presetClass="exit" presetSubtype="4" fill="hold" grpId="1" nodeType="clickEffect">
                                  <p:stCondLst>
                                    <p:cond delay="0"/>
                                  </p:stCondLst>
                                  <p:childTnLst>
                                    <p:anim calcmode="lin" valueType="num">
                                      <p:cBhvr additive="base">
                                        <p:cTn id="88" dur="500"/>
                                        <p:tgtEl>
                                          <p:spTgt spid="21"/>
                                        </p:tgtEl>
                                        <p:attrNameLst>
                                          <p:attrName>ppt_x</p:attrName>
                                        </p:attrNameLst>
                                      </p:cBhvr>
                                      <p:tavLst>
                                        <p:tav tm="0">
                                          <p:val>
                                            <p:strVal val="ppt_x"/>
                                          </p:val>
                                        </p:tav>
                                        <p:tav tm="100000">
                                          <p:val>
                                            <p:strVal val="ppt_x"/>
                                          </p:val>
                                        </p:tav>
                                      </p:tavLst>
                                    </p:anim>
                                    <p:anim calcmode="lin" valueType="num">
                                      <p:cBhvr additive="base">
                                        <p:cTn id="89" dur="500"/>
                                        <p:tgtEl>
                                          <p:spTgt spid="21"/>
                                        </p:tgtEl>
                                        <p:attrNameLst>
                                          <p:attrName>ppt_y</p:attrName>
                                        </p:attrNameLst>
                                      </p:cBhvr>
                                      <p:tavLst>
                                        <p:tav tm="0">
                                          <p:val>
                                            <p:strVal val="ppt_y"/>
                                          </p:val>
                                        </p:tav>
                                        <p:tav tm="100000">
                                          <p:val>
                                            <p:strVal val="1+ppt_h/2"/>
                                          </p:val>
                                        </p:tav>
                                      </p:tavLst>
                                    </p:anim>
                                    <p:set>
                                      <p:cBhvr>
                                        <p:cTn id="90" dur="1" fill="hold">
                                          <p:stCondLst>
                                            <p:cond delay="499"/>
                                          </p:stCondLst>
                                        </p:cTn>
                                        <p:tgtEl>
                                          <p:spTgt spid="21"/>
                                        </p:tgtEl>
                                        <p:attrNameLst>
                                          <p:attrName>style.visibility</p:attrName>
                                        </p:attrNameLst>
                                      </p:cBhvr>
                                      <p:to>
                                        <p:strVal val="hidden"/>
                                      </p:to>
                                    </p:set>
                                  </p:childTnLst>
                                </p:cTn>
                              </p:par>
                              <p:par>
                                <p:cTn id="91" presetID="2" presetClass="exit" presetSubtype="4" fill="hold" grpId="1" nodeType="withEffect">
                                  <p:stCondLst>
                                    <p:cond delay="0"/>
                                  </p:stCondLst>
                                  <p:childTnLst>
                                    <p:anim calcmode="lin" valueType="num">
                                      <p:cBhvr additive="base">
                                        <p:cTn id="92" dur="500"/>
                                        <p:tgtEl>
                                          <p:spTgt spid="24"/>
                                        </p:tgtEl>
                                        <p:attrNameLst>
                                          <p:attrName>ppt_x</p:attrName>
                                        </p:attrNameLst>
                                      </p:cBhvr>
                                      <p:tavLst>
                                        <p:tav tm="0">
                                          <p:val>
                                            <p:strVal val="ppt_x"/>
                                          </p:val>
                                        </p:tav>
                                        <p:tav tm="100000">
                                          <p:val>
                                            <p:strVal val="ppt_x"/>
                                          </p:val>
                                        </p:tav>
                                      </p:tavLst>
                                    </p:anim>
                                    <p:anim calcmode="lin" valueType="num">
                                      <p:cBhvr additive="base">
                                        <p:cTn id="93" dur="500"/>
                                        <p:tgtEl>
                                          <p:spTgt spid="24"/>
                                        </p:tgtEl>
                                        <p:attrNameLst>
                                          <p:attrName>ppt_y</p:attrName>
                                        </p:attrNameLst>
                                      </p:cBhvr>
                                      <p:tavLst>
                                        <p:tav tm="0">
                                          <p:val>
                                            <p:strVal val="ppt_y"/>
                                          </p:val>
                                        </p:tav>
                                        <p:tav tm="100000">
                                          <p:val>
                                            <p:strVal val="1+ppt_h/2"/>
                                          </p:val>
                                        </p:tav>
                                      </p:tavLst>
                                    </p:anim>
                                    <p:set>
                                      <p:cBhvr>
                                        <p:cTn id="94" dur="1" fill="hold">
                                          <p:stCondLst>
                                            <p:cond delay="499"/>
                                          </p:stCondLst>
                                        </p:cTn>
                                        <p:tgtEl>
                                          <p:spTgt spid="24"/>
                                        </p:tgtEl>
                                        <p:attrNameLst>
                                          <p:attrName>style.visibility</p:attrName>
                                        </p:attrNameLst>
                                      </p:cBhvr>
                                      <p:to>
                                        <p:strVal val="hidden"/>
                                      </p:to>
                                    </p:set>
                                  </p:childTnLst>
                                </p:cTn>
                              </p:par>
                            </p:childTnLst>
                          </p:cTn>
                        </p:par>
                      </p:childTnLst>
                    </p:cTn>
                  </p:par>
                  <p:par>
                    <p:cTn id="95" fill="hold">
                      <p:stCondLst>
                        <p:cond delay="indefinite"/>
                      </p:stCondLst>
                      <p:childTnLst>
                        <p:par>
                          <p:cTn id="96" fill="hold">
                            <p:stCondLst>
                              <p:cond delay="0"/>
                            </p:stCondLst>
                            <p:childTnLst>
                              <p:par>
                                <p:cTn id="97" presetID="2" presetClass="entr" presetSubtype="4" fill="hold" grpId="0" nodeType="clickEffect">
                                  <p:stCondLst>
                                    <p:cond delay="0"/>
                                  </p:stCondLst>
                                  <p:childTnLst>
                                    <p:set>
                                      <p:cBhvr>
                                        <p:cTn id="98" dur="1" fill="hold">
                                          <p:stCondLst>
                                            <p:cond delay="0"/>
                                          </p:stCondLst>
                                        </p:cTn>
                                        <p:tgtEl>
                                          <p:spTgt spid="5"/>
                                        </p:tgtEl>
                                        <p:attrNameLst>
                                          <p:attrName>style.visibility</p:attrName>
                                        </p:attrNameLst>
                                      </p:cBhvr>
                                      <p:to>
                                        <p:strVal val="visible"/>
                                      </p:to>
                                    </p:set>
                                    <p:anim calcmode="lin" valueType="num">
                                      <p:cBhvr additive="base">
                                        <p:cTn id="99" dur="500" fill="hold"/>
                                        <p:tgtEl>
                                          <p:spTgt spid="5"/>
                                        </p:tgtEl>
                                        <p:attrNameLst>
                                          <p:attrName>ppt_x</p:attrName>
                                        </p:attrNameLst>
                                      </p:cBhvr>
                                      <p:tavLst>
                                        <p:tav tm="0">
                                          <p:val>
                                            <p:strVal val="#ppt_x"/>
                                          </p:val>
                                        </p:tav>
                                        <p:tav tm="100000">
                                          <p:val>
                                            <p:strVal val="#ppt_x"/>
                                          </p:val>
                                        </p:tav>
                                      </p:tavLst>
                                    </p:anim>
                                    <p:anim calcmode="lin" valueType="num">
                                      <p:cBhvr additive="base">
                                        <p:cTn id="100" dur="500" fill="hold"/>
                                        <p:tgtEl>
                                          <p:spTgt spid="5"/>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4"/>
                                        </p:tgtEl>
                                        <p:attrNameLst>
                                          <p:attrName>style.visibility</p:attrName>
                                        </p:attrNameLst>
                                      </p:cBhvr>
                                      <p:to>
                                        <p:strVal val="visible"/>
                                      </p:to>
                                    </p:set>
                                    <p:anim calcmode="lin" valueType="num">
                                      <p:cBhvr additive="base">
                                        <p:cTn id="103" dur="500" fill="hold"/>
                                        <p:tgtEl>
                                          <p:spTgt spid="14"/>
                                        </p:tgtEl>
                                        <p:attrNameLst>
                                          <p:attrName>ppt_x</p:attrName>
                                        </p:attrNameLst>
                                      </p:cBhvr>
                                      <p:tavLst>
                                        <p:tav tm="0">
                                          <p:val>
                                            <p:strVal val="#ppt_x"/>
                                          </p:val>
                                        </p:tav>
                                        <p:tav tm="100000">
                                          <p:val>
                                            <p:strVal val="#ppt_x"/>
                                          </p:val>
                                        </p:tav>
                                      </p:tavLst>
                                    </p:anim>
                                    <p:anim calcmode="lin" valueType="num">
                                      <p:cBhvr additive="base">
                                        <p:cTn id="10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xit" presetSubtype="4" fill="hold" grpId="1" nodeType="clickEffect">
                                  <p:stCondLst>
                                    <p:cond delay="0"/>
                                  </p:stCondLst>
                                  <p:childTnLst>
                                    <p:anim calcmode="lin" valueType="num">
                                      <p:cBhvr additive="base">
                                        <p:cTn id="108" dur="500"/>
                                        <p:tgtEl>
                                          <p:spTgt spid="5"/>
                                        </p:tgtEl>
                                        <p:attrNameLst>
                                          <p:attrName>ppt_x</p:attrName>
                                        </p:attrNameLst>
                                      </p:cBhvr>
                                      <p:tavLst>
                                        <p:tav tm="0">
                                          <p:val>
                                            <p:strVal val="ppt_x"/>
                                          </p:val>
                                        </p:tav>
                                        <p:tav tm="100000">
                                          <p:val>
                                            <p:strVal val="ppt_x"/>
                                          </p:val>
                                        </p:tav>
                                      </p:tavLst>
                                    </p:anim>
                                    <p:anim calcmode="lin" valueType="num">
                                      <p:cBhvr additive="base">
                                        <p:cTn id="109" dur="500"/>
                                        <p:tgtEl>
                                          <p:spTgt spid="5"/>
                                        </p:tgtEl>
                                        <p:attrNameLst>
                                          <p:attrName>ppt_y</p:attrName>
                                        </p:attrNameLst>
                                      </p:cBhvr>
                                      <p:tavLst>
                                        <p:tav tm="0">
                                          <p:val>
                                            <p:strVal val="ppt_y"/>
                                          </p:val>
                                        </p:tav>
                                        <p:tav tm="100000">
                                          <p:val>
                                            <p:strVal val="1+ppt_h/2"/>
                                          </p:val>
                                        </p:tav>
                                      </p:tavLst>
                                    </p:anim>
                                    <p:set>
                                      <p:cBhvr>
                                        <p:cTn id="110" dur="1" fill="hold">
                                          <p:stCondLst>
                                            <p:cond delay="499"/>
                                          </p:stCondLst>
                                        </p:cTn>
                                        <p:tgtEl>
                                          <p:spTgt spid="5"/>
                                        </p:tgtEl>
                                        <p:attrNameLst>
                                          <p:attrName>style.visibility</p:attrName>
                                        </p:attrNameLst>
                                      </p:cBhvr>
                                      <p:to>
                                        <p:strVal val="hidden"/>
                                      </p:to>
                                    </p:set>
                                  </p:childTnLst>
                                </p:cTn>
                              </p:par>
                              <p:par>
                                <p:cTn id="111" presetID="2" presetClass="exit" presetSubtype="4" fill="hold" grpId="1" nodeType="withEffect">
                                  <p:stCondLst>
                                    <p:cond delay="0"/>
                                  </p:stCondLst>
                                  <p:childTnLst>
                                    <p:anim calcmode="lin" valueType="num">
                                      <p:cBhvr additive="base">
                                        <p:cTn id="112" dur="500"/>
                                        <p:tgtEl>
                                          <p:spTgt spid="14"/>
                                        </p:tgtEl>
                                        <p:attrNameLst>
                                          <p:attrName>ppt_x</p:attrName>
                                        </p:attrNameLst>
                                      </p:cBhvr>
                                      <p:tavLst>
                                        <p:tav tm="0">
                                          <p:val>
                                            <p:strVal val="ppt_x"/>
                                          </p:val>
                                        </p:tav>
                                        <p:tav tm="100000">
                                          <p:val>
                                            <p:strVal val="ppt_x"/>
                                          </p:val>
                                        </p:tav>
                                      </p:tavLst>
                                    </p:anim>
                                    <p:anim calcmode="lin" valueType="num">
                                      <p:cBhvr additive="base">
                                        <p:cTn id="113" dur="500"/>
                                        <p:tgtEl>
                                          <p:spTgt spid="14"/>
                                        </p:tgtEl>
                                        <p:attrNameLst>
                                          <p:attrName>ppt_y</p:attrName>
                                        </p:attrNameLst>
                                      </p:cBhvr>
                                      <p:tavLst>
                                        <p:tav tm="0">
                                          <p:val>
                                            <p:strVal val="ppt_y"/>
                                          </p:val>
                                        </p:tav>
                                        <p:tav tm="100000">
                                          <p:val>
                                            <p:strVal val="1+ppt_h/2"/>
                                          </p:val>
                                        </p:tav>
                                      </p:tavLst>
                                    </p:anim>
                                    <p:set>
                                      <p:cBhvr>
                                        <p:cTn id="114"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3" grpId="1"/>
      <p:bldP spid="6" grpId="0" animBg="1"/>
      <p:bldP spid="6" grpId="1" animBg="1"/>
      <p:bldP spid="11" grpId="0"/>
      <p:bldP spid="11" grpId="1"/>
      <p:bldP spid="13" grpId="0" animBg="1"/>
      <p:bldP spid="13" grpId="1" animBg="1"/>
      <p:bldP spid="15" grpId="0"/>
      <p:bldP spid="15" grpId="1"/>
      <p:bldP spid="17" grpId="0" animBg="1"/>
      <p:bldP spid="17" grpId="1" animBg="1"/>
      <p:bldP spid="19" grpId="0"/>
      <p:bldP spid="19" grpId="1"/>
      <p:bldP spid="21" grpId="0" animBg="1"/>
      <p:bldP spid="21" grpId="1" animBg="1"/>
      <p:bldP spid="24" grpId="0"/>
      <p:bldP spid="24" grpId="1"/>
      <p:bldP spid="5" grpId="0" animBg="1"/>
      <p:bldP spid="5" grpId="1" animBg="1"/>
      <p:bldP spid="14" grpId="0"/>
      <p:bldP spid="14"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49BA9B-DA23-A133-FC79-3F001EED640E}"/>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6D924B61-5302-F5B8-EC2B-CD90891F54B8}"/>
              </a:ext>
            </a:extLst>
          </p:cNvPr>
          <p:cNvSpPr/>
          <p:nvPr/>
        </p:nvSpPr>
        <p:spPr>
          <a:xfrm>
            <a:off x="0" y="0"/>
            <a:ext cx="731454" cy="10287000"/>
          </a:xfrm>
          <a:custGeom>
            <a:avLst/>
            <a:gdLst/>
            <a:ahLst/>
            <a:cxnLst/>
            <a:rect l="l" t="t" r="r" b="b"/>
            <a:pathLst>
              <a:path w="731454" h="10287000">
                <a:moveTo>
                  <a:pt x="0" y="0"/>
                </a:moveTo>
                <a:lnTo>
                  <a:pt x="731454" y="0"/>
                </a:lnTo>
                <a:lnTo>
                  <a:pt x="731454" y="10287000"/>
                </a:lnTo>
                <a:lnTo>
                  <a:pt x="0" y="10287000"/>
                </a:lnTo>
                <a:lnTo>
                  <a:pt x="0" y="0"/>
                </a:lnTo>
                <a:close/>
              </a:path>
            </a:pathLst>
          </a:custGeom>
          <a:blipFill>
            <a:blip r:embed="rId2"/>
            <a:stretch>
              <a:fillRect r="-2400226"/>
            </a:stretch>
          </a:blipFill>
        </p:spPr>
      </p:sp>
      <p:sp>
        <p:nvSpPr>
          <p:cNvPr id="3" name="Freeform 3">
            <a:extLst>
              <a:ext uri="{FF2B5EF4-FFF2-40B4-BE49-F238E27FC236}">
                <a16:creationId xmlns:a16="http://schemas.microsoft.com/office/drawing/2014/main" id="{697721B5-5DEB-3761-2820-5CDE12B5F948}"/>
              </a:ext>
            </a:extLst>
          </p:cNvPr>
          <p:cNvSpPr/>
          <p:nvPr/>
        </p:nvSpPr>
        <p:spPr>
          <a:xfrm>
            <a:off x="14732871" y="9032040"/>
            <a:ext cx="3136874" cy="858719"/>
          </a:xfrm>
          <a:custGeom>
            <a:avLst/>
            <a:gdLst/>
            <a:ahLst/>
            <a:cxnLst/>
            <a:rect l="l" t="t" r="r" b="b"/>
            <a:pathLst>
              <a:path w="3136874" h="858719">
                <a:moveTo>
                  <a:pt x="0" y="0"/>
                </a:moveTo>
                <a:lnTo>
                  <a:pt x="3136874" y="0"/>
                </a:lnTo>
                <a:lnTo>
                  <a:pt x="3136874" y="858720"/>
                </a:lnTo>
                <a:lnTo>
                  <a:pt x="0" y="858720"/>
                </a:lnTo>
                <a:lnTo>
                  <a:pt x="0" y="0"/>
                </a:lnTo>
                <a:close/>
              </a:path>
            </a:pathLst>
          </a:custGeom>
          <a:blipFill>
            <a:blip r:embed="rId3"/>
            <a:stretch>
              <a:fillRect/>
            </a:stretch>
          </a:blipFill>
        </p:spPr>
      </p:sp>
      <p:sp>
        <p:nvSpPr>
          <p:cNvPr id="8" name="Retângulo 7">
            <a:extLst>
              <a:ext uri="{FF2B5EF4-FFF2-40B4-BE49-F238E27FC236}">
                <a16:creationId xmlns:a16="http://schemas.microsoft.com/office/drawing/2014/main" id="{443E2131-F0A8-26CF-EF7B-8FE2D5B13050}"/>
              </a:ext>
            </a:extLst>
          </p:cNvPr>
          <p:cNvSpPr/>
          <p:nvPr/>
        </p:nvSpPr>
        <p:spPr>
          <a:xfrm>
            <a:off x="729662" y="2601"/>
            <a:ext cx="8417127" cy="807906"/>
          </a:xfrm>
          <a:prstGeom prst="rect">
            <a:avLst/>
          </a:prstGeom>
          <a:solidFill>
            <a:srgbClr val="DFE1E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0" name="CaixaDeTexto 9">
            <a:extLst>
              <a:ext uri="{FF2B5EF4-FFF2-40B4-BE49-F238E27FC236}">
                <a16:creationId xmlns:a16="http://schemas.microsoft.com/office/drawing/2014/main" id="{D8976256-98A1-FF95-C2FA-2BC0B54AAF56}"/>
              </a:ext>
            </a:extLst>
          </p:cNvPr>
          <p:cNvSpPr txBox="1"/>
          <p:nvPr/>
        </p:nvSpPr>
        <p:spPr>
          <a:xfrm>
            <a:off x="734493" y="-122671"/>
            <a:ext cx="7791633" cy="923330"/>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r>
              <a:rPr lang="pt-BR" sz="5400" b="1" dirty="0">
                <a:solidFill>
                  <a:srgbClr val="034F6E"/>
                </a:solidFill>
                <a:ea typeface="Calibri"/>
                <a:cs typeface="Calibri"/>
              </a:rPr>
              <a:t>Dificuldades Operacionais </a:t>
            </a:r>
          </a:p>
        </p:txBody>
      </p:sp>
      <p:sp>
        <p:nvSpPr>
          <p:cNvPr id="23" name="TextBox 5">
            <a:extLst>
              <a:ext uri="{FF2B5EF4-FFF2-40B4-BE49-F238E27FC236}">
                <a16:creationId xmlns:a16="http://schemas.microsoft.com/office/drawing/2014/main" id="{7610547C-54FC-75A0-EB17-D269E78E8CEA}"/>
              </a:ext>
            </a:extLst>
          </p:cNvPr>
          <p:cNvSpPr txBox="1"/>
          <p:nvPr/>
        </p:nvSpPr>
        <p:spPr>
          <a:xfrm>
            <a:off x="970721" y="1174417"/>
            <a:ext cx="13316742" cy="3105081"/>
          </a:xfrm>
          <a:prstGeom prst="rect">
            <a:avLst/>
          </a:prstGeom>
        </p:spPr>
        <p:txBody>
          <a:bodyPr wrap="square" lIns="0" tIns="0" rIns="0" bIns="0" rtlCol="0" anchor="t">
            <a:spAutoFit/>
          </a:bodyPr>
          <a:lstStyle/>
          <a:p>
            <a:pPr algn="just">
              <a:lnSpc>
                <a:spcPts val="3499"/>
              </a:lnSpc>
              <a:spcBef>
                <a:spcPct val="0"/>
              </a:spcBef>
            </a:pPr>
            <a:r>
              <a:rPr lang="pt-BR" sz="2200" b="1" dirty="0">
                <a:solidFill>
                  <a:srgbClr val="034F6E"/>
                </a:solidFill>
                <a:ea typeface="Calibri"/>
                <a:cs typeface="Calibri"/>
              </a:rPr>
              <a:t>Criação de novo usuário SIGCON:</a:t>
            </a:r>
            <a:r>
              <a:rPr lang="pt-BR" sz="2200" dirty="0">
                <a:ea typeface="Calibri"/>
                <a:cs typeface="Calibri"/>
              </a:rPr>
              <a:t> Um dos grandes fatores de atraso na celebração dos instrumentos jurídicos é a criação de novos usuários para o convenente. Vejamos abaixo dicas de como agilizar o processo de criação de usuários</a:t>
            </a:r>
          </a:p>
          <a:p>
            <a:pPr algn="just">
              <a:lnSpc>
                <a:spcPts val="3499"/>
              </a:lnSpc>
              <a:spcBef>
                <a:spcPct val="0"/>
              </a:spcBef>
            </a:pPr>
            <a:endParaRPr lang="pt-BR" sz="2450" dirty="0">
              <a:latin typeface="Gotham"/>
              <a:ea typeface="Calibri"/>
              <a:cs typeface="Gotham"/>
            </a:endParaRPr>
          </a:p>
          <a:p>
            <a:pPr algn="just">
              <a:lnSpc>
                <a:spcPts val="3499"/>
              </a:lnSpc>
              <a:spcBef>
                <a:spcPct val="0"/>
              </a:spcBef>
            </a:pPr>
            <a:endParaRPr lang="pt-BR" sz="2450" dirty="0">
              <a:solidFill>
                <a:srgbClr val="000000"/>
              </a:solidFill>
              <a:latin typeface="Gotham"/>
              <a:ea typeface="Gotham"/>
              <a:cs typeface="Gotham"/>
            </a:endParaRPr>
          </a:p>
          <a:p>
            <a:pPr algn="just">
              <a:lnSpc>
                <a:spcPts val="3499"/>
              </a:lnSpc>
              <a:spcBef>
                <a:spcPct val="0"/>
              </a:spcBef>
            </a:pPr>
            <a:endParaRPr lang="pt-BR" sz="2450" dirty="0">
              <a:solidFill>
                <a:srgbClr val="000000"/>
              </a:solidFill>
              <a:latin typeface="Gotham"/>
              <a:ea typeface="Gotham"/>
              <a:cs typeface="Gotham"/>
            </a:endParaRPr>
          </a:p>
          <a:p>
            <a:pPr algn="just">
              <a:lnSpc>
                <a:spcPts val="3499"/>
              </a:lnSpc>
              <a:spcBef>
                <a:spcPct val="0"/>
              </a:spcBef>
            </a:pPr>
            <a:endParaRPr lang="pt-BR" sz="2450" dirty="0">
              <a:latin typeface="Gotham"/>
              <a:cs typeface="Gotham"/>
            </a:endParaRPr>
          </a:p>
        </p:txBody>
      </p:sp>
      <p:sp>
        <p:nvSpPr>
          <p:cNvPr id="6" name="Retângulo: Cantos Arredondados 5">
            <a:extLst>
              <a:ext uri="{FF2B5EF4-FFF2-40B4-BE49-F238E27FC236}">
                <a16:creationId xmlns:a16="http://schemas.microsoft.com/office/drawing/2014/main" id="{C2B6963D-CE58-C7CC-9AB1-C38F75A4C3DD}"/>
              </a:ext>
            </a:extLst>
          </p:cNvPr>
          <p:cNvSpPr/>
          <p:nvPr/>
        </p:nvSpPr>
        <p:spPr>
          <a:xfrm>
            <a:off x="1880551" y="3338203"/>
            <a:ext cx="3318332" cy="1173710"/>
          </a:xfrm>
          <a:prstGeom prst="roundRect">
            <a:avLst/>
          </a:prstGeom>
          <a:solidFill>
            <a:schemeClr val="accent6"/>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pt-B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pt-BR" sz="2400" b="1" dirty="0">
                <a:ea typeface="Calibri"/>
                <a:cs typeface="Calibri"/>
              </a:rPr>
              <a:t>DADOS INCORRETOS</a:t>
            </a:r>
          </a:p>
        </p:txBody>
      </p:sp>
      <p:sp>
        <p:nvSpPr>
          <p:cNvPr id="11" name="TextBox 5">
            <a:extLst>
              <a:ext uri="{FF2B5EF4-FFF2-40B4-BE49-F238E27FC236}">
                <a16:creationId xmlns:a16="http://schemas.microsoft.com/office/drawing/2014/main" id="{4E3F056D-C6CB-A07F-230A-E2C48C7F84FC}"/>
              </a:ext>
            </a:extLst>
          </p:cNvPr>
          <p:cNvSpPr txBox="1"/>
          <p:nvPr/>
        </p:nvSpPr>
        <p:spPr>
          <a:xfrm>
            <a:off x="5565724" y="3332458"/>
            <a:ext cx="12410969" cy="3553922"/>
          </a:xfrm>
          <a:prstGeom prst="rect">
            <a:avLst/>
          </a:prstGeom>
        </p:spPr>
        <p:txBody>
          <a:bodyPr wrap="square" lIns="0" tIns="0" rIns="0" bIns="0" rtlCol="0" anchor="t">
            <a:spAutoFit/>
          </a:bodyPr>
          <a:lstStyle/>
          <a:p>
            <a:pPr algn="just">
              <a:lnSpc>
                <a:spcPts val="3499"/>
              </a:lnSpc>
              <a:spcBef>
                <a:spcPct val="0"/>
              </a:spcBef>
            </a:pPr>
            <a:r>
              <a:rPr lang="pt-BR" sz="2200" b="1" dirty="0">
                <a:solidFill>
                  <a:srgbClr val="034F6E"/>
                </a:solidFill>
                <a:ea typeface="Calibri"/>
                <a:cs typeface="Calibri"/>
              </a:rPr>
              <a:t>A solicitação de novo acesso de usuário é simples e rápida, mas o correto preenchimento dos dados é essencial para a liberação do acesso. O maior problema é o preenchimento incorreto do e-mail, o que acarretará o não recebimento dos dados de acesso solicitados.</a:t>
            </a:r>
          </a:p>
          <a:p>
            <a:pPr algn="just">
              <a:lnSpc>
                <a:spcPts val="3499"/>
              </a:lnSpc>
              <a:spcBef>
                <a:spcPct val="0"/>
              </a:spcBef>
            </a:pPr>
            <a:endParaRPr lang="pt-BR" sz="2200" dirty="0">
              <a:ea typeface="Calibri"/>
              <a:cs typeface="Calibri"/>
            </a:endParaRPr>
          </a:p>
          <a:p>
            <a:pPr algn="just">
              <a:lnSpc>
                <a:spcPts val="3499"/>
              </a:lnSpc>
              <a:spcBef>
                <a:spcPct val="0"/>
              </a:spcBef>
            </a:pPr>
            <a:endParaRPr lang="pt-BR" sz="2450" dirty="0">
              <a:latin typeface="Gotham"/>
              <a:ea typeface="Calibri"/>
              <a:cs typeface="Gotham"/>
            </a:endParaRPr>
          </a:p>
          <a:p>
            <a:pPr algn="just">
              <a:lnSpc>
                <a:spcPts val="3499"/>
              </a:lnSpc>
              <a:spcBef>
                <a:spcPct val="0"/>
              </a:spcBef>
            </a:pPr>
            <a:endParaRPr lang="pt-BR" sz="2450" dirty="0">
              <a:solidFill>
                <a:srgbClr val="000000"/>
              </a:solidFill>
              <a:latin typeface="Gotham"/>
              <a:ea typeface="Gotham"/>
              <a:cs typeface="Gotham"/>
            </a:endParaRPr>
          </a:p>
          <a:p>
            <a:pPr algn="just">
              <a:lnSpc>
                <a:spcPts val="3499"/>
              </a:lnSpc>
              <a:spcBef>
                <a:spcPct val="0"/>
              </a:spcBef>
            </a:pPr>
            <a:endParaRPr lang="pt-BR" sz="2450" dirty="0">
              <a:solidFill>
                <a:srgbClr val="000000"/>
              </a:solidFill>
              <a:latin typeface="Gotham"/>
              <a:ea typeface="Gotham"/>
              <a:cs typeface="Gotham"/>
            </a:endParaRPr>
          </a:p>
          <a:p>
            <a:pPr algn="just">
              <a:lnSpc>
                <a:spcPts val="3499"/>
              </a:lnSpc>
              <a:spcBef>
                <a:spcPct val="0"/>
              </a:spcBef>
            </a:pPr>
            <a:endParaRPr lang="pt-BR" sz="2450" dirty="0">
              <a:latin typeface="Gotham"/>
              <a:cs typeface="Gotham"/>
            </a:endParaRPr>
          </a:p>
        </p:txBody>
      </p:sp>
      <p:sp>
        <p:nvSpPr>
          <p:cNvPr id="13" name="Retângulo: Cantos Arredondados 12">
            <a:extLst>
              <a:ext uri="{FF2B5EF4-FFF2-40B4-BE49-F238E27FC236}">
                <a16:creationId xmlns:a16="http://schemas.microsoft.com/office/drawing/2014/main" id="{F1B200E6-F6BB-5116-1386-2A4DF242232A}"/>
              </a:ext>
            </a:extLst>
          </p:cNvPr>
          <p:cNvSpPr/>
          <p:nvPr/>
        </p:nvSpPr>
        <p:spPr>
          <a:xfrm>
            <a:off x="1860422" y="5000226"/>
            <a:ext cx="3318332" cy="1173710"/>
          </a:xfrm>
          <a:prstGeom prst="roundRect">
            <a:avLst/>
          </a:prstGeom>
          <a:solidFill>
            <a:schemeClr val="accent2"/>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pt-B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pt-BR" sz="2400" b="1" dirty="0">
                <a:ea typeface="Calibri"/>
                <a:cs typeface="Calibri"/>
              </a:rPr>
              <a:t>PERFIL DE ACESSO INCORRETO PARA A OPERAÇÃO DESEJADA</a:t>
            </a:r>
          </a:p>
        </p:txBody>
      </p:sp>
      <p:sp>
        <p:nvSpPr>
          <p:cNvPr id="15" name="TextBox 5">
            <a:extLst>
              <a:ext uri="{FF2B5EF4-FFF2-40B4-BE49-F238E27FC236}">
                <a16:creationId xmlns:a16="http://schemas.microsoft.com/office/drawing/2014/main" id="{39949B7B-E62C-42DD-6C73-AB1822EC5EDC}"/>
              </a:ext>
            </a:extLst>
          </p:cNvPr>
          <p:cNvSpPr txBox="1"/>
          <p:nvPr/>
        </p:nvSpPr>
        <p:spPr>
          <a:xfrm>
            <a:off x="5545596" y="4994481"/>
            <a:ext cx="12410969" cy="3553922"/>
          </a:xfrm>
          <a:prstGeom prst="rect">
            <a:avLst/>
          </a:prstGeom>
        </p:spPr>
        <p:txBody>
          <a:bodyPr wrap="square" lIns="0" tIns="0" rIns="0" bIns="0" rtlCol="0" anchor="t">
            <a:spAutoFit/>
          </a:bodyPr>
          <a:lstStyle/>
          <a:p>
            <a:pPr algn="just">
              <a:lnSpc>
                <a:spcPts val="3499"/>
              </a:lnSpc>
              <a:spcBef>
                <a:spcPct val="0"/>
              </a:spcBef>
            </a:pPr>
            <a:r>
              <a:rPr lang="pt-BR" sz="2200" b="1" dirty="0">
                <a:solidFill>
                  <a:srgbClr val="034F6E"/>
                </a:solidFill>
                <a:ea typeface="Calibri"/>
                <a:cs typeface="Calibri"/>
              </a:rPr>
              <a:t>O representante legal ou o administrador de segurança do convenente deve se atentar aos perfis atribuídos aos usuários do sistema SIGCON. Cada perfil de usuário permite acesso a áreas específicas do sistema. Neste sentido, é importante que o representante legal ou o administrador de segurança se atente aos perfis necessários para cada trabalho designado.</a:t>
            </a:r>
          </a:p>
          <a:p>
            <a:pPr algn="just">
              <a:lnSpc>
                <a:spcPts val="3499"/>
              </a:lnSpc>
              <a:spcBef>
                <a:spcPct val="0"/>
              </a:spcBef>
            </a:pPr>
            <a:endParaRPr lang="pt-BR" sz="2450" dirty="0">
              <a:latin typeface="Gotham"/>
              <a:ea typeface="Calibri"/>
              <a:cs typeface="Gotham"/>
            </a:endParaRPr>
          </a:p>
          <a:p>
            <a:pPr algn="just">
              <a:lnSpc>
                <a:spcPts val="3499"/>
              </a:lnSpc>
              <a:spcBef>
                <a:spcPct val="0"/>
              </a:spcBef>
            </a:pPr>
            <a:endParaRPr lang="pt-BR" sz="2450" dirty="0">
              <a:solidFill>
                <a:srgbClr val="000000"/>
              </a:solidFill>
              <a:latin typeface="Gotham"/>
              <a:ea typeface="Gotham"/>
              <a:cs typeface="Gotham"/>
            </a:endParaRPr>
          </a:p>
          <a:p>
            <a:pPr algn="just">
              <a:lnSpc>
                <a:spcPts val="3499"/>
              </a:lnSpc>
              <a:spcBef>
                <a:spcPct val="0"/>
              </a:spcBef>
            </a:pPr>
            <a:endParaRPr lang="pt-BR" sz="2450" dirty="0">
              <a:solidFill>
                <a:srgbClr val="000000"/>
              </a:solidFill>
              <a:latin typeface="Gotham"/>
              <a:ea typeface="Gotham"/>
              <a:cs typeface="Gotham"/>
            </a:endParaRPr>
          </a:p>
          <a:p>
            <a:pPr algn="just">
              <a:lnSpc>
                <a:spcPts val="3499"/>
              </a:lnSpc>
              <a:spcBef>
                <a:spcPct val="0"/>
              </a:spcBef>
            </a:pPr>
            <a:endParaRPr lang="pt-BR" sz="2450" dirty="0">
              <a:latin typeface="Gotham"/>
              <a:cs typeface="Gotham"/>
            </a:endParaRPr>
          </a:p>
        </p:txBody>
      </p:sp>
      <p:sp>
        <p:nvSpPr>
          <p:cNvPr id="17" name="Retângulo: Cantos Arredondados 16">
            <a:extLst>
              <a:ext uri="{FF2B5EF4-FFF2-40B4-BE49-F238E27FC236}">
                <a16:creationId xmlns:a16="http://schemas.microsoft.com/office/drawing/2014/main" id="{4711BB17-00F3-9A91-A6FF-E9291F5BC80D}"/>
              </a:ext>
            </a:extLst>
          </p:cNvPr>
          <p:cNvSpPr/>
          <p:nvPr/>
        </p:nvSpPr>
        <p:spPr>
          <a:xfrm>
            <a:off x="1818728" y="6877908"/>
            <a:ext cx="3318332" cy="1173710"/>
          </a:xfrm>
          <a:prstGeom prst="roundRect">
            <a:avLst/>
          </a:prstGeom>
          <a:solidFill>
            <a:schemeClr val="accent3"/>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pt-B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pt-BR" sz="2400" b="1" dirty="0">
                <a:ea typeface="Calibri"/>
                <a:cs typeface="Calibri"/>
              </a:rPr>
              <a:t>CMAS</a:t>
            </a:r>
          </a:p>
        </p:txBody>
      </p:sp>
      <p:sp>
        <p:nvSpPr>
          <p:cNvPr id="19" name="TextBox 5">
            <a:extLst>
              <a:ext uri="{FF2B5EF4-FFF2-40B4-BE49-F238E27FC236}">
                <a16:creationId xmlns:a16="http://schemas.microsoft.com/office/drawing/2014/main" id="{89055ED1-BA78-2224-3964-4640BF161C0D}"/>
              </a:ext>
            </a:extLst>
          </p:cNvPr>
          <p:cNvSpPr txBox="1"/>
          <p:nvPr/>
        </p:nvSpPr>
        <p:spPr>
          <a:xfrm>
            <a:off x="5503902" y="6872163"/>
            <a:ext cx="12410969" cy="2656240"/>
          </a:xfrm>
          <a:prstGeom prst="rect">
            <a:avLst/>
          </a:prstGeom>
        </p:spPr>
        <p:txBody>
          <a:bodyPr wrap="square" lIns="0" tIns="0" rIns="0" bIns="0" rtlCol="0" anchor="t">
            <a:spAutoFit/>
          </a:bodyPr>
          <a:lstStyle/>
          <a:p>
            <a:pPr algn="just">
              <a:lnSpc>
                <a:spcPts val="3499"/>
              </a:lnSpc>
              <a:spcBef>
                <a:spcPct val="0"/>
              </a:spcBef>
            </a:pPr>
            <a:r>
              <a:rPr lang="pt-BR" sz="2200" b="1" dirty="0">
                <a:solidFill>
                  <a:srgbClr val="034F6E"/>
                </a:solidFill>
                <a:latin typeface="Calibri"/>
                <a:ea typeface="Calibri"/>
                <a:cs typeface="Calibri"/>
              </a:rPr>
              <a:t>Os CMAS – Conselhos Municipais de Assistência Social, possuem perfil específico para acesso ao sistema SIGCON. Ainda que o acesso seja automatizado no CAGEC, é necessária a criação de um usuário no sistema SIGCON. Importante frisar que os dados do CMAS devem estar atualizados junto ao CAGEC, em especial o e-mail.</a:t>
            </a:r>
          </a:p>
          <a:p>
            <a:pPr algn="just">
              <a:lnSpc>
                <a:spcPts val="3499"/>
              </a:lnSpc>
              <a:spcBef>
                <a:spcPct val="0"/>
              </a:spcBef>
            </a:pPr>
            <a:endParaRPr lang="pt-BR" sz="2450" dirty="0">
              <a:solidFill>
                <a:srgbClr val="000000"/>
              </a:solidFill>
              <a:latin typeface="Gotham"/>
              <a:ea typeface="Gotham"/>
              <a:cs typeface="Gotham"/>
            </a:endParaRPr>
          </a:p>
          <a:p>
            <a:pPr algn="just">
              <a:lnSpc>
                <a:spcPts val="3499"/>
              </a:lnSpc>
              <a:spcBef>
                <a:spcPct val="0"/>
              </a:spcBef>
            </a:pPr>
            <a:endParaRPr lang="pt-BR" sz="2450" dirty="0">
              <a:latin typeface="Gotham"/>
              <a:cs typeface="Gotham"/>
            </a:endParaRPr>
          </a:p>
        </p:txBody>
      </p:sp>
    </p:spTree>
    <p:extLst>
      <p:ext uri="{BB962C8B-B14F-4D97-AF65-F5344CB8AC3E}">
        <p14:creationId xmlns:p14="http://schemas.microsoft.com/office/powerpoint/2010/main" val="3384700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1" nodeType="clickEffect">
                                  <p:stCondLst>
                                    <p:cond delay="0"/>
                                  </p:stCondLst>
                                  <p:childTnLst>
                                    <p:anim calcmode="lin" valueType="num">
                                      <p:cBhvr additive="base">
                                        <p:cTn id="12" dur="500"/>
                                        <p:tgtEl>
                                          <p:spTgt spid="23"/>
                                        </p:tgtEl>
                                        <p:attrNameLst>
                                          <p:attrName>ppt_x</p:attrName>
                                        </p:attrNameLst>
                                      </p:cBhvr>
                                      <p:tavLst>
                                        <p:tav tm="0">
                                          <p:val>
                                            <p:strVal val="ppt_x"/>
                                          </p:val>
                                        </p:tav>
                                        <p:tav tm="100000">
                                          <p:val>
                                            <p:strVal val="ppt_x"/>
                                          </p:val>
                                        </p:tav>
                                      </p:tavLst>
                                    </p:anim>
                                    <p:anim calcmode="lin" valueType="num">
                                      <p:cBhvr additive="base">
                                        <p:cTn id="13" dur="500"/>
                                        <p:tgtEl>
                                          <p:spTgt spid="23"/>
                                        </p:tgtEl>
                                        <p:attrNameLst>
                                          <p:attrName>ppt_y</p:attrName>
                                        </p:attrNameLst>
                                      </p:cBhvr>
                                      <p:tavLst>
                                        <p:tav tm="0">
                                          <p:val>
                                            <p:strVal val="ppt_y"/>
                                          </p:val>
                                        </p:tav>
                                        <p:tav tm="100000">
                                          <p:val>
                                            <p:strVal val="1+ppt_h/2"/>
                                          </p:val>
                                        </p:tav>
                                      </p:tavLst>
                                    </p:anim>
                                    <p:set>
                                      <p:cBhvr>
                                        <p:cTn id="14" dur="1" fill="hold">
                                          <p:stCondLst>
                                            <p:cond delay="499"/>
                                          </p:stCondLst>
                                        </p:cTn>
                                        <p:tgtEl>
                                          <p:spTgt spid="23"/>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xit" presetSubtype="4" fill="hold" grpId="1" nodeType="clickEffect">
                                  <p:stCondLst>
                                    <p:cond delay="0"/>
                                  </p:stCondLst>
                                  <p:childTnLst>
                                    <p:anim calcmode="lin" valueType="num">
                                      <p:cBhvr additive="base">
                                        <p:cTn id="28" dur="500"/>
                                        <p:tgtEl>
                                          <p:spTgt spid="6"/>
                                        </p:tgtEl>
                                        <p:attrNameLst>
                                          <p:attrName>ppt_x</p:attrName>
                                        </p:attrNameLst>
                                      </p:cBhvr>
                                      <p:tavLst>
                                        <p:tav tm="0">
                                          <p:val>
                                            <p:strVal val="ppt_x"/>
                                          </p:val>
                                        </p:tav>
                                        <p:tav tm="100000">
                                          <p:val>
                                            <p:strVal val="ppt_x"/>
                                          </p:val>
                                        </p:tav>
                                      </p:tavLst>
                                    </p:anim>
                                    <p:anim calcmode="lin" valueType="num">
                                      <p:cBhvr additive="base">
                                        <p:cTn id="29" dur="500"/>
                                        <p:tgtEl>
                                          <p:spTgt spid="6"/>
                                        </p:tgtEl>
                                        <p:attrNameLst>
                                          <p:attrName>ppt_y</p:attrName>
                                        </p:attrNameLst>
                                      </p:cBhvr>
                                      <p:tavLst>
                                        <p:tav tm="0">
                                          <p:val>
                                            <p:strVal val="ppt_y"/>
                                          </p:val>
                                        </p:tav>
                                        <p:tav tm="100000">
                                          <p:val>
                                            <p:strVal val="1+ppt_h/2"/>
                                          </p:val>
                                        </p:tav>
                                      </p:tavLst>
                                    </p:anim>
                                    <p:set>
                                      <p:cBhvr>
                                        <p:cTn id="30" dur="1" fill="hold">
                                          <p:stCondLst>
                                            <p:cond delay="499"/>
                                          </p:stCondLst>
                                        </p:cTn>
                                        <p:tgtEl>
                                          <p:spTgt spid="6"/>
                                        </p:tgtEl>
                                        <p:attrNameLst>
                                          <p:attrName>style.visibility</p:attrName>
                                        </p:attrNameLst>
                                      </p:cBhvr>
                                      <p:to>
                                        <p:strVal val="hidden"/>
                                      </p:to>
                                    </p:set>
                                  </p:childTnLst>
                                </p:cTn>
                              </p:par>
                              <p:par>
                                <p:cTn id="31" presetID="2" presetClass="exit" presetSubtype="4" fill="hold" grpId="1" nodeType="withEffect">
                                  <p:stCondLst>
                                    <p:cond delay="0"/>
                                  </p:stCondLst>
                                  <p:childTnLst>
                                    <p:anim calcmode="lin" valueType="num">
                                      <p:cBhvr additive="base">
                                        <p:cTn id="32" dur="500"/>
                                        <p:tgtEl>
                                          <p:spTgt spid="11"/>
                                        </p:tgtEl>
                                        <p:attrNameLst>
                                          <p:attrName>ppt_x</p:attrName>
                                        </p:attrNameLst>
                                      </p:cBhvr>
                                      <p:tavLst>
                                        <p:tav tm="0">
                                          <p:val>
                                            <p:strVal val="ppt_x"/>
                                          </p:val>
                                        </p:tav>
                                        <p:tav tm="100000">
                                          <p:val>
                                            <p:strVal val="ppt_x"/>
                                          </p:val>
                                        </p:tav>
                                      </p:tavLst>
                                    </p:anim>
                                    <p:anim calcmode="lin" valueType="num">
                                      <p:cBhvr additive="base">
                                        <p:cTn id="33" dur="500"/>
                                        <p:tgtEl>
                                          <p:spTgt spid="11"/>
                                        </p:tgtEl>
                                        <p:attrNameLst>
                                          <p:attrName>ppt_y</p:attrName>
                                        </p:attrNameLst>
                                      </p:cBhvr>
                                      <p:tavLst>
                                        <p:tav tm="0">
                                          <p:val>
                                            <p:strVal val="ppt_y"/>
                                          </p:val>
                                        </p:tav>
                                        <p:tav tm="100000">
                                          <p:val>
                                            <p:strVal val="1+ppt_h/2"/>
                                          </p:val>
                                        </p:tav>
                                      </p:tavLst>
                                    </p:anim>
                                    <p:set>
                                      <p:cBhvr>
                                        <p:cTn id="34" dur="1" fill="hold">
                                          <p:stCondLst>
                                            <p:cond delay="499"/>
                                          </p:stCondLst>
                                        </p:cTn>
                                        <p:tgtEl>
                                          <p:spTgt spid="11"/>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additive="base">
                                        <p:cTn id="39" dur="500" fill="hold"/>
                                        <p:tgtEl>
                                          <p:spTgt spid="13"/>
                                        </p:tgtEl>
                                        <p:attrNameLst>
                                          <p:attrName>ppt_x</p:attrName>
                                        </p:attrNameLst>
                                      </p:cBhvr>
                                      <p:tavLst>
                                        <p:tav tm="0">
                                          <p:val>
                                            <p:strVal val="#ppt_x"/>
                                          </p:val>
                                        </p:tav>
                                        <p:tav tm="100000">
                                          <p:val>
                                            <p:strVal val="#ppt_x"/>
                                          </p:val>
                                        </p:tav>
                                      </p:tavLst>
                                    </p:anim>
                                    <p:anim calcmode="lin" valueType="num">
                                      <p:cBhvr additive="base">
                                        <p:cTn id="40" dur="500" fill="hold"/>
                                        <p:tgtEl>
                                          <p:spTgt spid="1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additive="base">
                                        <p:cTn id="43" dur="500" fill="hold"/>
                                        <p:tgtEl>
                                          <p:spTgt spid="15"/>
                                        </p:tgtEl>
                                        <p:attrNameLst>
                                          <p:attrName>ppt_x</p:attrName>
                                        </p:attrNameLst>
                                      </p:cBhvr>
                                      <p:tavLst>
                                        <p:tav tm="0">
                                          <p:val>
                                            <p:strVal val="#ppt_x"/>
                                          </p:val>
                                        </p:tav>
                                        <p:tav tm="100000">
                                          <p:val>
                                            <p:strVal val="#ppt_x"/>
                                          </p:val>
                                        </p:tav>
                                      </p:tavLst>
                                    </p:anim>
                                    <p:anim calcmode="lin" valueType="num">
                                      <p:cBhvr additive="base">
                                        <p:cTn id="4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xit" presetSubtype="4" fill="hold" grpId="1" nodeType="clickEffect">
                                  <p:stCondLst>
                                    <p:cond delay="0"/>
                                  </p:stCondLst>
                                  <p:childTnLst>
                                    <p:anim calcmode="lin" valueType="num">
                                      <p:cBhvr additive="base">
                                        <p:cTn id="48" dur="500"/>
                                        <p:tgtEl>
                                          <p:spTgt spid="13"/>
                                        </p:tgtEl>
                                        <p:attrNameLst>
                                          <p:attrName>ppt_x</p:attrName>
                                        </p:attrNameLst>
                                      </p:cBhvr>
                                      <p:tavLst>
                                        <p:tav tm="0">
                                          <p:val>
                                            <p:strVal val="ppt_x"/>
                                          </p:val>
                                        </p:tav>
                                        <p:tav tm="100000">
                                          <p:val>
                                            <p:strVal val="ppt_x"/>
                                          </p:val>
                                        </p:tav>
                                      </p:tavLst>
                                    </p:anim>
                                    <p:anim calcmode="lin" valueType="num">
                                      <p:cBhvr additive="base">
                                        <p:cTn id="49" dur="500"/>
                                        <p:tgtEl>
                                          <p:spTgt spid="13"/>
                                        </p:tgtEl>
                                        <p:attrNameLst>
                                          <p:attrName>ppt_y</p:attrName>
                                        </p:attrNameLst>
                                      </p:cBhvr>
                                      <p:tavLst>
                                        <p:tav tm="0">
                                          <p:val>
                                            <p:strVal val="ppt_y"/>
                                          </p:val>
                                        </p:tav>
                                        <p:tav tm="100000">
                                          <p:val>
                                            <p:strVal val="1+ppt_h/2"/>
                                          </p:val>
                                        </p:tav>
                                      </p:tavLst>
                                    </p:anim>
                                    <p:set>
                                      <p:cBhvr>
                                        <p:cTn id="50" dur="1" fill="hold">
                                          <p:stCondLst>
                                            <p:cond delay="499"/>
                                          </p:stCondLst>
                                        </p:cTn>
                                        <p:tgtEl>
                                          <p:spTgt spid="13"/>
                                        </p:tgtEl>
                                        <p:attrNameLst>
                                          <p:attrName>style.visibility</p:attrName>
                                        </p:attrNameLst>
                                      </p:cBhvr>
                                      <p:to>
                                        <p:strVal val="hidden"/>
                                      </p:to>
                                    </p:set>
                                  </p:childTnLst>
                                </p:cTn>
                              </p:par>
                              <p:par>
                                <p:cTn id="51" presetID="2" presetClass="exit" presetSubtype="4" fill="hold" grpId="1" nodeType="withEffect">
                                  <p:stCondLst>
                                    <p:cond delay="0"/>
                                  </p:stCondLst>
                                  <p:childTnLst>
                                    <p:anim calcmode="lin" valueType="num">
                                      <p:cBhvr additive="base">
                                        <p:cTn id="52" dur="500"/>
                                        <p:tgtEl>
                                          <p:spTgt spid="15"/>
                                        </p:tgtEl>
                                        <p:attrNameLst>
                                          <p:attrName>ppt_x</p:attrName>
                                        </p:attrNameLst>
                                      </p:cBhvr>
                                      <p:tavLst>
                                        <p:tav tm="0">
                                          <p:val>
                                            <p:strVal val="ppt_x"/>
                                          </p:val>
                                        </p:tav>
                                        <p:tav tm="100000">
                                          <p:val>
                                            <p:strVal val="ppt_x"/>
                                          </p:val>
                                        </p:tav>
                                      </p:tavLst>
                                    </p:anim>
                                    <p:anim calcmode="lin" valueType="num">
                                      <p:cBhvr additive="base">
                                        <p:cTn id="53" dur="500"/>
                                        <p:tgtEl>
                                          <p:spTgt spid="15"/>
                                        </p:tgtEl>
                                        <p:attrNameLst>
                                          <p:attrName>ppt_y</p:attrName>
                                        </p:attrNameLst>
                                      </p:cBhvr>
                                      <p:tavLst>
                                        <p:tav tm="0">
                                          <p:val>
                                            <p:strVal val="ppt_y"/>
                                          </p:val>
                                        </p:tav>
                                        <p:tav tm="100000">
                                          <p:val>
                                            <p:strVal val="1+ppt_h/2"/>
                                          </p:val>
                                        </p:tav>
                                      </p:tavLst>
                                    </p:anim>
                                    <p:set>
                                      <p:cBhvr>
                                        <p:cTn id="54" dur="1" fill="hold">
                                          <p:stCondLst>
                                            <p:cond delay="499"/>
                                          </p:stCondLst>
                                        </p:cTn>
                                        <p:tgtEl>
                                          <p:spTgt spid="15"/>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additive="base">
                                        <p:cTn id="59" dur="500" fill="hold"/>
                                        <p:tgtEl>
                                          <p:spTgt spid="17"/>
                                        </p:tgtEl>
                                        <p:attrNameLst>
                                          <p:attrName>ppt_x</p:attrName>
                                        </p:attrNameLst>
                                      </p:cBhvr>
                                      <p:tavLst>
                                        <p:tav tm="0">
                                          <p:val>
                                            <p:strVal val="#ppt_x"/>
                                          </p:val>
                                        </p:tav>
                                        <p:tav tm="100000">
                                          <p:val>
                                            <p:strVal val="#ppt_x"/>
                                          </p:val>
                                        </p:tav>
                                      </p:tavLst>
                                    </p:anim>
                                    <p:anim calcmode="lin" valueType="num">
                                      <p:cBhvr additive="base">
                                        <p:cTn id="60" dur="500" fill="hold"/>
                                        <p:tgtEl>
                                          <p:spTgt spid="17"/>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9"/>
                                        </p:tgtEl>
                                        <p:attrNameLst>
                                          <p:attrName>style.visibility</p:attrName>
                                        </p:attrNameLst>
                                      </p:cBhvr>
                                      <p:to>
                                        <p:strVal val="visible"/>
                                      </p:to>
                                    </p:set>
                                    <p:anim calcmode="lin" valueType="num">
                                      <p:cBhvr additive="base">
                                        <p:cTn id="63" dur="500" fill="hold"/>
                                        <p:tgtEl>
                                          <p:spTgt spid="19"/>
                                        </p:tgtEl>
                                        <p:attrNameLst>
                                          <p:attrName>ppt_x</p:attrName>
                                        </p:attrNameLst>
                                      </p:cBhvr>
                                      <p:tavLst>
                                        <p:tav tm="0">
                                          <p:val>
                                            <p:strVal val="#ppt_x"/>
                                          </p:val>
                                        </p:tav>
                                        <p:tav tm="100000">
                                          <p:val>
                                            <p:strVal val="#ppt_x"/>
                                          </p:val>
                                        </p:tav>
                                      </p:tavLst>
                                    </p:anim>
                                    <p:anim calcmode="lin" valueType="num">
                                      <p:cBhvr additive="base">
                                        <p:cTn id="6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xit" presetSubtype="4" fill="hold" grpId="1" nodeType="clickEffect">
                                  <p:stCondLst>
                                    <p:cond delay="0"/>
                                  </p:stCondLst>
                                  <p:childTnLst>
                                    <p:anim calcmode="lin" valueType="num">
                                      <p:cBhvr additive="base">
                                        <p:cTn id="68" dur="500"/>
                                        <p:tgtEl>
                                          <p:spTgt spid="17"/>
                                        </p:tgtEl>
                                        <p:attrNameLst>
                                          <p:attrName>ppt_x</p:attrName>
                                        </p:attrNameLst>
                                      </p:cBhvr>
                                      <p:tavLst>
                                        <p:tav tm="0">
                                          <p:val>
                                            <p:strVal val="ppt_x"/>
                                          </p:val>
                                        </p:tav>
                                        <p:tav tm="100000">
                                          <p:val>
                                            <p:strVal val="ppt_x"/>
                                          </p:val>
                                        </p:tav>
                                      </p:tavLst>
                                    </p:anim>
                                    <p:anim calcmode="lin" valueType="num">
                                      <p:cBhvr additive="base">
                                        <p:cTn id="69" dur="500"/>
                                        <p:tgtEl>
                                          <p:spTgt spid="17"/>
                                        </p:tgtEl>
                                        <p:attrNameLst>
                                          <p:attrName>ppt_y</p:attrName>
                                        </p:attrNameLst>
                                      </p:cBhvr>
                                      <p:tavLst>
                                        <p:tav tm="0">
                                          <p:val>
                                            <p:strVal val="ppt_y"/>
                                          </p:val>
                                        </p:tav>
                                        <p:tav tm="100000">
                                          <p:val>
                                            <p:strVal val="1+ppt_h/2"/>
                                          </p:val>
                                        </p:tav>
                                      </p:tavLst>
                                    </p:anim>
                                    <p:set>
                                      <p:cBhvr>
                                        <p:cTn id="70" dur="1" fill="hold">
                                          <p:stCondLst>
                                            <p:cond delay="499"/>
                                          </p:stCondLst>
                                        </p:cTn>
                                        <p:tgtEl>
                                          <p:spTgt spid="17"/>
                                        </p:tgtEl>
                                        <p:attrNameLst>
                                          <p:attrName>style.visibility</p:attrName>
                                        </p:attrNameLst>
                                      </p:cBhvr>
                                      <p:to>
                                        <p:strVal val="hidden"/>
                                      </p:to>
                                    </p:set>
                                  </p:childTnLst>
                                </p:cTn>
                              </p:par>
                              <p:par>
                                <p:cTn id="71" presetID="2" presetClass="exit" presetSubtype="4" fill="hold" grpId="1" nodeType="withEffect">
                                  <p:stCondLst>
                                    <p:cond delay="0"/>
                                  </p:stCondLst>
                                  <p:childTnLst>
                                    <p:anim calcmode="lin" valueType="num">
                                      <p:cBhvr additive="base">
                                        <p:cTn id="72" dur="500"/>
                                        <p:tgtEl>
                                          <p:spTgt spid="19"/>
                                        </p:tgtEl>
                                        <p:attrNameLst>
                                          <p:attrName>ppt_x</p:attrName>
                                        </p:attrNameLst>
                                      </p:cBhvr>
                                      <p:tavLst>
                                        <p:tav tm="0">
                                          <p:val>
                                            <p:strVal val="ppt_x"/>
                                          </p:val>
                                        </p:tav>
                                        <p:tav tm="100000">
                                          <p:val>
                                            <p:strVal val="ppt_x"/>
                                          </p:val>
                                        </p:tav>
                                      </p:tavLst>
                                    </p:anim>
                                    <p:anim calcmode="lin" valueType="num">
                                      <p:cBhvr additive="base">
                                        <p:cTn id="73" dur="500"/>
                                        <p:tgtEl>
                                          <p:spTgt spid="19"/>
                                        </p:tgtEl>
                                        <p:attrNameLst>
                                          <p:attrName>ppt_y</p:attrName>
                                        </p:attrNameLst>
                                      </p:cBhvr>
                                      <p:tavLst>
                                        <p:tav tm="0">
                                          <p:val>
                                            <p:strVal val="ppt_y"/>
                                          </p:val>
                                        </p:tav>
                                        <p:tav tm="100000">
                                          <p:val>
                                            <p:strVal val="1+ppt_h/2"/>
                                          </p:val>
                                        </p:tav>
                                      </p:tavLst>
                                    </p:anim>
                                    <p:set>
                                      <p:cBhvr>
                                        <p:cTn id="74" dur="1" fill="hold">
                                          <p:stCondLst>
                                            <p:cond delay="499"/>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3" grpId="1"/>
      <p:bldP spid="6" grpId="0" animBg="1"/>
      <p:bldP spid="6" grpId="1" animBg="1"/>
      <p:bldP spid="11" grpId="0"/>
      <p:bldP spid="11" grpId="1"/>
      <p:bldP spid="13" grpId="0" animBg="1"/>
      <p:bldP spid="13" grpId="1" animBg="1"/>
      <p:bldP spid="15" grpId="0"/>
      <p:bldP spid="15" grpId="1"/>
      <p:bldP spid="17" grpId="0" animBg="1"/>
      <p:bldP spid="17" grpId="1" animBg="1"/>
      <p:bldP spid="19" grpId="0"/>
      <p:bldP spid="19"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D28A11-EB43-B3CB-FC06-DA9735114B38}"/>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3FD56749-5B6F-A066-7767-50EB5F802068}"/>
              </a:ext>
            </a:extLst>
          </p:cNvPr>
          <p:cNvSpPr/>
          <p:nvPr/>
        </p:nvSpPr>
        <p:spPr>
          <a:xfrm>
            <a:off x="0" y="0"/>
            <a:ext cx="731454" cy="10287000"/>
          </a:xfrm>
          <a:custGeom>
            <a:avLst/>
            <a:gdLst/>
            <a:ahLst/>
            <a:cxnLst/>
            <a:rect l="l" t="t" r="r" b="b"/>
            <a:pathLst>
              <a:path w="731454" h="10287000">
                <a:moveTo>
                  <a:pt x="0" y="0"/>
                </a:moveTo>
                <a:lnTo>
                  <a:pt x="731454" y="0"/>
                </a:lnTo>
                <a:lnTo>
                  <a:pt x="731454" y="10287000"/>
                </a:lnTo>
                <a:lnTo>
                  <a:pt x="0" y="10287000"/>
                </a:lnTo>
                <a:lnTo>
                  <a:pt x="0" y="0"/>
                </a:lnTo>
                <a:close/>
              </a:path>
            </a:pathLst>
          </a:custGeom>
          <a:blipFill>
            <a:blip r:embed="rId2"/>
            <a:stretch>
              <a:fillRect r="-2400226"/>
            </a:stretch>
          </a:blipFill>
        </p:spPr>
      </p:sp>
      <p:sp>
        <p:nvSpPr>
          <p:cNvPr id="3" name="Freeform 3">
            <a:extLst>
              <a:ext uri="{FF2B5EF4-FFF2-40B4-BE49-F238E27FC236}">
                <a16:creationId xmlns:a16="http://schemas.microsoft.com/office/drawing/2014/main" id="{39852808-8620-6C4C-D0CE-2106BBA4052B}"/>
              </a:ext>
            </a:extLst>
          </p:cNvPr>
          <p:cNvSpPr/>
          <p:nvPr/>
        </p:nvSpPr>
        <p:spPr>
          <a:xfrm>
            <a:off x="14732871" y="9032040"/>
            <a:ext cx="3136874" cy="858719"/>
          </a:xfrm>
          <a:custGeom>
            <a:avLst/>
            <a:gdLst/>
            <a:ahLst/>
            <a:cxnLst/>
            <a:rect l="l" t="t" r="r" b="b"/>
            <a:pathLst>
              <a:path w="3136874" h="858719">
                <a:moveTo>
                  <a:pt x="0" y="0"/>
                </a:moveTo>
                <a:lnTo>
                  <a:pt x="3136874" y="0"/>
                </a:lnTo>
                <a:lnTo>
                  <a:pt x="3136874" y="858720"/>
                </a:lnTo>
                <a:lnTo>
                  <a:pt x="0" y="858720"/>
                </a:lnTo>
                <a:lnTo>
                  <a:pt x="0" y="0"/>
                </a:lnTo>
                <a:close/>
              </a:path>
            </a:pathLst>
          </a:custGeom>
          <a:blipFill>
            <a:blip r:embed="rId3"/>
            <a:stretch>
              <a:fillRect/>
            </a:stretch>
          </a:blipFill>
        </p:spPr>
      </p:sp>
      <p:sp>
        <p:nvSpPr>
          <p:cNvPr id="8" name="Retângulo 7">
            <a:extLst>
              <a:ext uri="{FF2B5EF4-FFF2-40B4-BE49-F238E27FC236}">
                <a16:creationId xmlns:a16="http://schemas.microsoft.com/office/drawing/2014/main" id="{6605DE50-5DB3-F8D1-F616-DB6FBC1FAD2B}"/>
              </a:ext>
            </a:extLst>
          </p:cNvPr>
          <p:cNvSpPr/>
          <p:nvPr/>
        </p:nvSpPr>
        <p:spPr>
          <a:xfrm>
            <a:off x="729662" y="2601"/>
            <a:ext cx="8417127" cy="807906"/>
          </a:xfrm>
          <a:prstGeom prst="rect">
            <a:avLst/>
          </a:prstGeom>
          <a:solidFill>
            <a:srgbClr val="DFE1E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0" name="CaixaDeTexto 9">
            <a:extLst>
              <a:ext uri="{FF2B5EF4-FFF2-40B4-BE49-F238E27FC236}">
                <a16:creationId xmlns:a16="http://schemas.microsoft.com/office/drawing/2014/main" id="{FCBD8BEB-CF95-14A4-8B98-D79EB1BC6DD7}"/>
              </a:ext>
            </a:extLst>
          </p:cNvPr>
          <p:cNvSpPr txBox="1"/>
          <p:nvPr/>
        </p:nvSpPr>
        <p:spPr>
          <a:xfrm>
            <a:off x="734493" y="-122671"/>
            <a:ext cx="7791633" cy="923330"/>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r>
              <a:rPr lang="pt-BR" sz="5400" b="1" dirty="0">
                <a:solidFill>
                  <a:srgbClr val="034F6E"/>
                </a:solidFill>
                <a:ea typeface="Calibri"/>
                <a:cs typeface="Calibri"/>
              </a:rPr>
              <a:t>Dificuldades Operacionais </a:t>
            </a:r>
          </a:p>
        </p:txBody>
      </p:sp>
      <p:sp>
        <p:nvSpPr>
          <p:cNvPr id="23" name="TextBox 5">
            <a:extLst>
              <a:ext uri="{FF2B5EF4-FFF2-40B4-BE49-F238E27FC236}">
                <a16:creationId xmlns:a16="http://schemas.microsoft.com/office/drawing/2014/main" id="{6D1BA715-EF48-9958-70A4-FFBC76E429DB}"/>
              </a:ext>
            </a:extLst>
          </p:cNvPr>
          <p:cNvSpPr txBox="1"/>
          <p:nvPr/>
        </p:nvSpPr>
        <p:spPr>
          <a:xfrm>
            <a:off x="970721" y="1174417"/>
            <a:ext cx="13316742" cy="2656240"/>
          </a:xfrm>
          <a:prstGeom prst="rect">
            <a:avLst/>
          </a:prstGeom>
        </p:spPr>
        <p:txBody>
          <a:bodyPr wrap="square" lIns="0" tIns="0" rIns="0" bIns="0" rtlCol="0" anchor="t">
            <a:spAutoFit/>
          </a:bodyPr>
          <a:lstStyle/>
          <a:p>
            <a:pPr algn="just">
              <a:lnSpc>
                <a:spcPts val="3499"/>
              </a:lnSpc>
              <a:spcBef>
                <a:spcPct val="0"/>
              </a:spcBef>
            </a:pPr>
            <a:r>
              <a:rPr lang="pt-BR" sz="2200" b="1" dirty="0">
                <a:solidFill>
                  <a:srgbClr val="034F6E"/>
                </a:solidFill>
                <a:ea typeface="Calibri"/>
                <a:cs typeface="Calibri"/>
              </a:rPr>
              <a:t>Recuperação de senha:</a:t>
            </a:r>
            <a:r>
              <a:rPr lang="pt-BR" sz="2200" dirty="0">
                <a:ea typeface="Calibri"/>
                <a:cs typeface="Calibri"/>
              </a:rPr>
              <a:t> Com prazos apertados, a recuperação de senha pode se tornar um problema desgastante para o operador do sistema SIGCON. Vejamos abaixo as principais dificuldades para a recuperação de senhas:</a:t>
            </a:r>
          </a:p>
          <a:p>
            <a:pPr algn="just">
              <a:lnSpc>
                <a:spcPts val="3499"/>
              </a:lnSpc>
              <a:spcBef>
                <a:spcPct val="0"/>
              </a:spcBef>
            </a:pPr>
            <a:endParaRPr lang="pt-BR" sz="2450" dirty="0">
              <a:latin typeface="Gotham"/>
              <a:ea typeface="Calibri"/>
              <a:cs typeface="Gotham"/>
            </a:endParaRPr>
          </a:p>
          <a:p>
            <a:pPr algn="just">
              <a:lnSpc>
                <a:spcPts val="3499"/>
              </a:lnSpc>
              <a:spcBef>
                <a:spcPct val="0"/>
              </a:spcBef>
            </a:pPr>
            <a:endParaRPr lang="pt-BR" sz="2450" dirty="0">
              <a:solidFill>
                <a:srgbClr val="000000"/>
              </a:solidFill>
              <a:latin typeface="Gotham"/>
              <a:ea typeface="Gotham"/>
              <a:cs typeface="Gotham"/>
            </a:endParaRPr>
          </a:p>
          <a:p>
            <a:pPr algn="just">
              <a:lnSpc>
                <a:spcPts val="3499"/>
              </a:lnSpc>
              <a:spcBef>
                <a:spcPct val="0"/>
              </a:spcBef>
            </a:pPr>
            <a:endParaRPr lang="pt-BR" sz="2450" dirty="0">
              <a:solidFill>
                <a:srgbClr val="000000"/>
              </a:solidFill>
              <a:latin typeface="Gotham"/>
              <a:ea typeface="Gotham"/>
              <a:cs typeface="Gotham"/>
            </a:endParaRPr>
          </a:p>
          <a:p>
            <a:pPr algn="just">
              <a:lnSpc>
                <a:spcPts val="3499"/>
              </a:lnSpc>
              <a:spcBef>
                <a:spcPct val="0"/>
              </a:spcBef>
            </a:pPr>
            <a:endParaRPr lang="pt-BR" sz="2450" dirty="0">
              <a:latin typeface="Gotham"/>
              <a:cs typeface="Gotham"/>
            </a:endParaRPr>
          </a:p>
        </p:txBody>
      </p:sp>
      <p:sp>
        <p:nvSpPr>
          <p:cNvPr id="6" name="Retângulo: Cantos Arredondados 5">
            <a:extLst>
              <a:ext uri="{FF2B5EF4-FFF2-40B4-BE49-F238E27FC236}">
                <a16:creationId xmlns:a16="http://schemas.microsoft.com/office/drawing/2014/main" id="{CB35E9D4-650F-9B49-B4C0-C24A8ADB2B31}"/>
              </a:ext>
            </a:extLst>
          </p:cNvPr>
          <p:cNvSpPr/>
          <p:nvPr/>
        </p:nvSpPr>
        <p:spPr>
          <a:xfrm>
            <a:off x="1880551" y="3338203"/>
            <a:ext cx="3318332" cy="1173710"/>
          </a:xfrm>
          <a:prstGeom prst="roundRect">
            <a:avLst/>
          </a:prstGeom>
          <a:solidFill>
            <a:schemeClr val="accent6"/>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pt-B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pt-BR" sz="2400" b="1" dirty="0">
                <a:ea typeface="Calibri"/>
                <a:cs typeface="Calibri"/>
              </a:rPr>
              <a:t>E-MAILS DESATUALIZADOS</a:t>
            </a:r>
          </a:p>
        </p:txBody>
      </p:sp>
      <p:sp>
        <p:nvSpPr>
          <p:cNvPr id="11" name="TextBox 5">
            <a:extLst>
              <a:ext uri="{FF2B5EF4-FFF2-40B4-BE49-F238E27FC236}">
                <a16:creationId xmlns:a16="http://schemas.microsoft.com/office/drawing/2014/main" id="{7C997033-EC49-4416-E7B4-D2BA7413EDA4}"/>
              </a:ext>
            </a:extLst>
          </p:cNvPr>
          <p:cNvSpPr txBox="1"/>
          <p:nvPr/>
        </p:nvSpPr>
        <p:spPr>
          <a:xfrm>
            <a:off x="5565724" y="3332458"/>
            <a:ext cx="12410969" cy="3553922"/>
          </a:xfrm>
          <a:prstGeom prst="rect">
            <a:avLst/>
          </a:prstGeom>
        </p:spPr>
        <p:txBody>
          <a:bodyPr wrap="square" lIns="0" tIns="0" rIns="0" bIns="0" rtlCol="0" anchor="t">
            <a:spAutoFit/>
          </a:bodyPr>
          <a:lstStyle/>
          <a:p>
            <a:pPr algn="just">
              <a:lnSpc>
                <a:spcPts val="3499"/>
              </a:lnSpc>
              <a:spcBef>
                <a:spcPct val="0"/>
              </a:spcBef>
            </a:pPr>
            <a:r>
              <a:rPr lang="pt-BR" sz="2200" b="1" dirty="0">
                <a:solidFill>
                  <a:srgbClr val="034F6E"/>
                </a:solidFill>
                <a:ea typeface="Calibri"/>
                <a:cs typeface="Calibri"/>
              </a:rPr>
              <a:t>O envio da nova senha padrão é realizado para o e-mail cadastrado no sistema. Caso o e-mail tenha mudado, é necessária a atualização destes dados, para que o usuário possa receber corretamente as informações.</a:t>
            </a:r>
          </a:p>
          <a:p>
            <a:pPr algn="just">
              <a:lnSpc>
                <a:spcPts val="3499"/>
              </a:lnSpc>
              <a:spcBef>
                <a:spcPct val="0"/>
              </a:spcBef>
            </a:pPr>
            <a:endParaRPr lang="pt-BR" sz="2200" dirty="0">
              <a:ea typeface="Calibri"/>
              <a:cs typeface="Calibri"/>
            </a:endParaRPr>
          </a:p>
          <a:p>
            <a:pPr algn="just">
              <a:lnSpc>
                <a:spcPts val="3499"/>
              </a:lnSpc>
              <a:spcBef>
                <a:spcPct val="0"/>
              </a:spcBef>
            </a:pPr>
            <a:endParaRPr lang="pt-BR" sz="2450" dirty="0">
              <a:latin typeface="Gotham"/>
              <a:ea typeface="Calibri"/>
              <a:cs typeface="Gotham"/>
            </a:endParaRPr>
          </a:p>
          <a:p>
            <a:pPr algn="just">
              <a:lnSpc>
                <a:spcPts val="3499"/>
              </a:lnSpc>
              <a:spcBef>
                <a:spcPct val="0"/>
              </a:spcBef>
            </a:pPr>
            <a:endParaRPr lang="pt-BR" sz="2450" dirty="0">
              <a:solidFill>
                <a:srgbClr val="000000"/>
              </a:solidFill>
              <a:latin typeface="Gotham"/>
              <a:ea typeface="Gotham"/>
              <a:cs typeface="Gotham"/>
            </a:endParaRPr>
          </a:p>
          <a:p>
            <a:pPr algn="just">
              <a:lnSpc>
                <a:spcPts val="3499"/>
              </a:lnSpc>
              <a:spcBef>
                <a:spcPct val="0"/>
              </a:spcBef>
            </a:pPr>
            <a:endParaRPr lang="pt-BR" sz="2450" dirty="0">
              <a:solidFill>
                <a:srgbClr val="000000"/>
              </a:solidFill>
              <a:latin typeface="Gotham"/>
              <a:ea typeface="Gotham"/>
              <a:cs typeface="Gotham"/>
            </a:endParaRPr>
          </a:p>
          <a:p>
            <a:pPr algn="just">
              <a:lnSpc>
                <a:spcPts val="3499"/>
              </a:lnSpc>
              <a:spcBef>
                <a:spcPct val="0"/>
              </a:spcBef>
            </a:pPr>
            <a:endParaRPr lang="pt-BR" sz="2450" dirty="0">
              <a:latin typeface="Gotham"/>
              <a:cs typeface="Gotham"/>
            </a:endParaRPr>
          </a:p>
        </p:txBody>
      </p:sp>
      <p:sp>
        <p:nvSpPr>
          <p:cNvPr id="13" name="Retângulo: Cantos Arredondados 12">
            <a:extLst>
              <a:ext uri="{FF2B5EF4-FFF2-40B4-BE49-F238E27FC236}">
                <a16:creationId xmlns:a16="http://schemas.microsoft.com/office/drawing/2014/main" id="{0A867FB2-7D70-C214-A9A3-2E0B087BF6AF}"/>
              </a:ext>
            </a:extLst>
          </p:cNvPr>
          <p:cNvSpPr/>
          <p:nvPr/>
        </p:nvSpPr>
        <p:spPr>
          <a:xfrm>
            <a:off x="1860422" y="5000226"/>
            <a:ext cx="3318332" cy="1173710"/>
          </a:xfrm>
          <a:prstGeom prst="roundRect">
            <a:avLst/>
          </a:prstGeom>
          <a:solidFill>
            <a:schemeClr val="accent2"/>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pt-B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pt-BR" sz="2400" b="1" dirty="0">
                <a:ea typeface="Calibri"/>
                <a:cs typeface="Calibri"/>
              </a:rPr>
              <a:t>TENTATIVAS SEM SUCESSO</a:t>
            </a:r>
          </a:p>
        </p:txBody>
      </p:sp>
      <p:sp>
        <p:nvSpPr>
          <p:cNvPr id="15" name="TextBox 5">
            <a:extLst>
              <a:ext uri="{FF2B5EF4-FFF2-40B4-BE49-F238E27FC236}">
                <a16:creationId xmlns:a16="http://schemas.microsoft.com/office/drawing/2014/main" id="{32D27365-5453-978B-90F2-953D0CABB30E}"/>
              </a:ext>
            </a:extLst>
          </p:cNvPr>
          <p:cNvSpPr txBox="1"/>
          <p:nvPr/>
        </p:nvSpPr>
        <p:spPr>
          <a:xfrm>
            <a:off x="5545596" y="4994481"/>
            <a:ext cx="12410969" cy="2656240"/>
          </a:xfrm>
          <a:prstGeom prst="rect">
            <a:avLst/>
          </a:prstGeom>
        </p:spPr>
        <p:txBody>
          <a:bodyPr wrap="square" lIns="0" tIns="0" rIns="0" bIns="0" rtlCol="0" anchor="t">
            <a:spAutoFit/>
          </a:bodyPr>
          <a:lstStyle/>
          <a:p>
            <a:pPr algn="just">
              <a:lnSpc>
                <a:spcPts val="3499"/>
              </a:lnSpc>
              <a:spcBef>
                <a:spcPct val="0"/>
              </a:spcBef>
            </a:pPr>
            <a:r>
              <a:rPr lang="pt-BR" sz="2200" b="1" dirty="0">
                <a:solidFill>
                  <a:srgbClr val="034F6E"/>
                </a:solidFill>
                <a:ea typeface="Calibri"/>
                <a:cs typeface="Calibri"/>
              </a:rPr>
              <a:t>Ainda na recuperação de senhas, ao solicitar a recuperação é necessário que o e-mail informado seja exatamente o cadastrado, sem erros de letras ou números.</a:t>
            </a:r>
          </a:p>
          <a:p>
            <a:pPr algn="just">
              <a:lnSpc>
                <a:spcPts val="3499"/>
              </a:lnSpc>
              <a:spcBef>
                <a:spcPct val="0"/>
              </a:spcBef>
            </a:pPr>
            <a:endParaRPr lang="pt-BR" sz="2450" dirty="0">
              <a:latin typeface="Gotham"/>
              <a:ea typeface="Calibri"/>
              <a:cs typeface="Gotham"/>
            </a:endParaRPr>
          </a:p>
          <a:p>
            <a:pPr algn="just">
              <a:lnSpc>
                <a:spcPts val="3499"/>
              </a:lnSpc>
              <a:spcBef>
                <a:spcPct val="0"/>
              </a:spcBef>
            </a:pPr>
            <a:endParaRPr lang="pt-BR" sz="2450" dirty="0">
              <a:solidFill>
                <a:srgbClr val="000000"/>
              </a:solidFill>
              <a:latin typeface="Gotham"/>
              <a:ea typeface="Gotham"/>
              <a:cs typeface="Gotham"/>
            </a:endParaRPr>
          </a:p>
          <a:p>
            <a:pPr algn="just">
              <a:lnSpc>
                <a:spcPts val="3499"/>
              </a:lnSpc>
              <a:spcBef>
                <a:spcPct val="0"/>
              </a:spcBef>
            </a:pPr>
            <a:endParaRPr lang="pt-BR" sz="2450" dirty="0">
              <a:solidFill>
                <a:srgbClr val="000000"/>
              </a:solidFill>
              <a:latin typeface="Gotham"/>
              <a:ea typeface="Gotham"/>
              <a:cs typeface="Gotham"/>
            </a:endParaRPr>
          </a:p>
          <a:p>
            <a:pPr algn="just">
              <a:lnSpc>
                <a:spcPts val="3499"/>
              </a:lnSpc>
              <a:spcBef>
                <a:spcPct val="0"/>
              </a:spcBef>
            </a:pPr>
            <a:endParaRPr lang="pt-BR" sz="2450" dirty="0">
              <a:latin typeface="Gotham"/>
              <a:cs typeface="Gotham"/>
            </a:endParaRPr>
          </a:p>
        </p:txBody>
      </p:sp>
      <p:sp>
        <p:nvSpPr>
          <p:cNvPr id="17" name="Retângulo: Cantos Arredondados 16">
            <a:extLst>
              <a:ext uri="{FF2B5EF4-FFF2-40B4-BE49-F238E27FC236}">
                <a16:creationId xmlns:a16="http://schemas.microsoft.com/office/drawing/2014/main" id="{D9791995-0256-9893-086D-67C88B2765DF}"/>
              </a:ext>
            </a:extLst>
          </p:cNvPr>
          <p:cNvSpPr/>
          <p:nvPr/>
        </p:nvSpPr>
        <p:spPr>
          <a:xfrm>
            <a:off x="1818728" y="6877908"/>
            <a:ext cx="3318332" cy="1173710"/>
          </a:xfrm>
          <a:prstGeom prst="roundRect">
            <a:avLst/>
          </a:prstGeom>
          <a:solidFill>
            <a:schemeClr val="accent3"/>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pt-B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pt-BR" sz="2400" b="1" dirty="0">
                <a:ea typeface="Calibri"/>
                <a:cs typeface="Calibri"/>
              </a:rPr>
              <a:t>LINK DE RECUPERAÇÃO DE SENHA</a:t>
            </a:r>
          </a:p>
        </p:txBody>
      </p:sp>
      <p:sp>
        <p:nvSpPr>
          <p:cNvPr id="19" name="TextBox 5">
            <a:extLst>
              <a:ext uri="{FF2B5EF4-FFF2-40B4-BE49-F238E27FC236}">
                <a16:creationId xmlns:a16="http://schemas.microsoft.com/office/drawing/2014/main" id="{6D500EF9-5B46-56CB-B949-73963820B9B8}"/>
              </a:ext>
            </a:extLst>
          </p:cNvPr>
          <p:cNvSpPr txBox="1"/>
          <p:nvPr/>
        </p:nvSpPr>
        <p:spPr>
          <a:xfrm>
            <a:off x="5503902" y="6872163"/>
            <a:ext cx="12410969" cy="2207399"/>
          </a:xfrm>
          <a:prstGeom prst="rect">
            <a:avLst/>
          </a:prstGeom>
        </p:spPr>
        <p:txBody>
          <a:bodyPr wrap="square" lIns="0" tIns="0" rIns="0" bIns="0" rtlCol="0" anchor="t">
            <a:spAutoFit/>
          </a:bodyPr>
          <a:lstStyle/>
          <a:p>
            <a:pPr algn="just">
              <a:lnSpc>
                <a:spcPts val="3499"/>
              </a:lnSpc>
              <a:spcBef>
                <a:spcPct val="0"/>
              </a:spcBef>
            </a:pPr>
            <a:r>
              <a:rPr lang="pt-BR" sz="2200" b="1" dirty="0">
                <a:solidFill>
                  <a:srgbClr val="034F6E"/>
                </a:solidFill>
                <a:latin typeface="Calibri"/>
                <a:ea typeface="Calibri"/>
                <a:cs typeface="Calibri"/>
              </a:rPr>
              <a:t>Ao solicitar a recuperação de senha no sistema SIGCON, uma mensagem será enviada ao e-mail cadastrado, com um link para a redefinição de senha. Mantenha seu endereço de e-mail sempre atualizado junto aos nossos registros.</a:t>
            </a:r>
          </a:p>
          <a:p>
            <a:pPr algn="just">
              <a:lnSpc>
                <a:spcPts val="3499"/>
              </a:lnSpc>
              <a:spcBef>
                <a:spcPct val="0"/>
              </a:spcBef>
            </a:pPr>
            <a:endParaRPr lang="pt-BR" sz="2450" dirty="0">
              <a:solidFill>
                <a:srgbClr val="000000"/>
              </a:solidFill>
              <a:latin typeface="Gotham"/>
              <a:ea typeface="Gotham"/>
              <a:cs typeface="Gotham"/>
            </a:endParaRPr>
          </a:p>
          <a:p>
            <a:pPr algn="just">
              <a:lnSpc>
                <a:spcPts val="3499"/>
              </a:lnSpc>
              <a:spcBef>
                <a:spcPct val="0"/>
              </a:spcBef>
            </a:pPr>
            <a:endParaRPr lang="pt-BR" sz="2450" dirty="0">
              <a:latin typeface="Gotham"/>
              <a:cs typeface="Gotham"/>
            </a:endParaRPr>
          </a:p>
        </p:txBody>
      </p:sp>
      <p:sp>
        <p:nvSpPr>
          <p:cNvPr id="5" name="Retângulo 4">
            <a:extLst>
              <a:ext uri="{FF2B5EF4-FFF2-40B4-BE49-F238E27FC236}">
                <a16:creationId xmlns:a16="http://schemas.microsoft.com/office/drawing/2014/main" id="{036C7B2B-261E-F030-F956-994E6BE95825}"/>
              </a:ext>
            </a:extLst>
          </p:cNvPr>
          <p:cNvSpPr/>
          <p:nvPr/>
        </p:nvSpPr>
        <p:spPr>
          <a:xfrm>
            <a:off x="723297" y="8832611"/>
            <a:ext cx="10350116" cy="1452851"/>
          </a:xfrm>
          <a:prstGeom prst="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pt-BR" sz="1200" dirty="0">
              <a:solidFill>
                <a:srgbClr val="000000"/>
              </a:solidFill>
              <a:latin typeface="Aptos"/>
            </a:endParaRPr>
          </a:p>
          <a:p>
            <a:pPr algn="ctr"/>
            <a:endParaRPr lang="pt-BR" sz="1200" dirty="0">
              <a:solidFill>
                <a:srgbClr val="000000"/>
              </a:solidFill>
              <a:latin typeface="Aptos"/>
            </a:endParaRPr>
          </a:p>
          <a:p>
            <a:pPr algn="ctr"/>
            <a:endParaRPr lang="pt-BR" sz="1200" dirty="0">
              <a:solidFill>
                <a:srgbClr val="000000"/>
              </a:solidFill>
              <a:latin typeface="Aptos"/>
            </a:endParaRPr>
          </a:p>
        </p:txBody>
      </p:sp>
      <p:sp>
        <p:nvSpPr>
          <p:cNvPr id="14" name="CaixaDeTexto 9">
            <a:extLst>
              <a:ext uri="{FF2B5EF4-FFF2-40B4-BE49-F238E27FC236}">
                <a16:creationId xmlns:a16="http://schemas.microsoft.com/office/drawing/2014/main" id="{43D89D3D-DA56-EB81-FD2F-0E845B730C12}"/>
              </a:ext>
            </a:extLst>
          </p:cNvPr>
          <p:cNvSpPr txBox="1"/>
          <p:nvPr/>
        </p:nvSpPr>
        <p:spPr>
          <a:xfrm>
            <a:off x="1537804" y="9052202"/>
            <a:ext cx="8729258" cy="92333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 typeface="Arial"/>
              <a:buChar char="•"/>
            </a:pPr>
            <a:r>
              <a:rPr lang="pt-BR" b="1" dirty="0">
                <a:ea typeface="+mn-lt"/>
                <a:cs typeface="+mn-lt"/>
              </a:rPr>
              <a:t>Dica importante: Muitos servidores de e-mail classificam nossos e-mails como spam ou lixo eletrônico. Caso não receba algum de nossos e-mails, verifique a caixa de spam e classifique nosso e-mail como seguro.</a:t>
            </a:r>
          </a:p>
        </p:txBody>
      </p:sp>
    </p:spTree>
    <p:extLst>
      <p:ext uri="{BB962C8B-B14F-4D97-AF65-F5344CB8AC3E}">
        <p14:creationId xmlns:p14="http://schemas.microsoft.com/office/powerpoint/2010/main" val="823986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1" nodeType="clickEffect">
                                  <p:stCondLst>
                                    <p:cond delay="0"/>
                                  </p:stCondLst>
                                  <p:childTnLst>
                                    <p:anim calcmode="lin" valueType="num">
                                      <p:cBhvr additive="base">
                                        <p:cTn id="12" dur="500"/>
                                        <p:tgtEl>
                                          <p:spTgt spid="23"/>
                                        </p:tgtEl>
                                        <p:attrNameLst>
                                          <p:attrName>ppt_x</p:attrName>
                                        </p:attrNameLst>
                                      </p:cBhvr>
                                      <p:tavLst>
                                        <p:tav tm="0">
                                          <p:val>
                                            <p:strVal val="ppt_x"/>
                                          </p:val>
                                        </p:tav>
                                        <p:tav tm="100000">
                                          <p:val>
                                            <p:strVal val="ppt_x"/>
                                          </p:val>
                                        </p:tav>
                                      </p:tavLst>
                                    </p:anim>
                                    <p:anim calcmode="lin" valueType="num">
                                      <p:cBhvr additive="base">
                                        <p:cTn id="13" dur="500"/>
                                        <p:tgtEl>
                                          <p:spTgt spid="23"/>
                                        </p:tgtEl>
                                        <p:attrNameLst>
                                          <p:attrName>ppt_y</p:attrName>
                                        </p:attrNameLst>
                                      </p:cBhvr>
                                      <p:tavLst>
                                        <p:tav tm="0">
                                          <p:val>
                                            <p:strVal val="ppt_y"/>
                                          </p:val>
                                        </p:tav>
                                        <p:tav tm="100000">
                                          <p:val>
                                            <p:strVal val="1+ppt_h/2"/>
                                          </p:val>
                                        </p:tav>
                                      </p:tavLst>
                                    </p:anim>
                                    <p:set>
                                      <p:cBhvr>
                                        <p:cTn id="14" dur="1" fill="hold">
                                          <p:stCondLst>
                                            <p:cond delay="499"/>
                                          </p:stCondLst>
                                        </p:cTn>
                                        <p:tgtEl>
                                          <p:spTgt spid="23"/>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xit" presetSubtype="4" fill="hold" grpId="1" nodeType="clickEffect">
                                  <p:stCondLst>
                                    <p:cond delay="0"/>
                                  </p:stCondLst>
                                  <p:childTnLst>
                                    <p:anim calcmode="lin" valueType="num">
                                      <p:cBhvr additive="base">
                                        <p:cTn id="28" dur="500"/>
                                        <p:tgtEl>
                                          <p:spTgt spid="6"/>
                                        </p:tgtEl>
                                        <p:attrNameLst>
                                          <p:attrName>ppt_x</p:attrName>
                                        </p:attrNameLst>
                                      </p:cBhvr>
                                      <p:tavLst>
                                        <p:tav tm="0">
                                          <p:val>
                                            <p:strVal val="ppt_x"/>
                                          </p:val>
                                        </p:tav>
                                        <p:tav tm="100000">
                                          <p:val>
                                            <p:strVal val="ppt_x"/>
                                          </p:val>
                                        </p:tav>
                                      </p:tavLst>
                                    </p:anim>
                                    <p:anim calcmode="lin" valueType="num">
                                      <p:cBhvr additive="base">
                                        <p:cTn id="29" dur="500"/>
                                        <p:tgtEl>
                                          <p:spTgt spid="6"/>
                                        </p:tgtEl>
                                        <p:attrNameLst>
                                          <p:attrName>ppt_y</p:attrName>
                                        </p:attrNameLst>
                                      </p:cBhvr>
                                      <p:tavLst>
                                        <p:tav tm="0">
                                          <p:val>
                                            <p:strVal val="ppt_y"/>
                                          </p:val>
                                        </p:tav>
                                        <p:tav tm="100000">
                                          <p:val>
                                            <p:strVal val="1+ppt_h/2"/>
                                          </p:val>
                                        </p:tav>
                                      </p:tavLst>
                                    </p:anim>
                                    <p:set>
                                      <p:cBhvr>
                                        <p:cTn id="30" dur="1" fill="hold">
                                          <p:stCondLst>
                                            <p:cond delay="499"/>
                                          </p:stCondLst>
                                        </p:cTn>
                                        <p:tgtEl>
                                          <p:spTgt spid="6"/>
                                        </p:tgtEl>
                                        <p:attrNameLst>
                                          <p:attrName>style.visibility</p:attrName>
                                        </p:attrNameLst>
                                      </p:cBhvr>
                                      <p:to>
                                        <p:strVal val="hidden"/>
                                      </p:to>
                                    </p:set>
                                  </p:childTnLst>
                                </p:cTn>
                              </p:par>
                              <p:par>
                                <p:cTn id="31" presetID="2" presetClass="exit" presetSubtype="4" fill="hold" grpId="1" nodeType="withEffect">
                                  <p:stCondLst>
                                    <p:cond delay="0"/>
                                  </p:stCondLst>
                                  <p:childTnLst>
                                    <p:anim calcmode="lin" valueType="num">
                                      <p:cBhvr additive="base">
                                        <p:cTn id="32" dur="500"/>
                                        <p:tgtEl>
                                          <p:spTgt spid="11"/>
                                        </p:tgtEl>
                                        <p:attrNameLst>
                                          <p:attrName>ppt_x</p:attrName>
                                        </p:attrNameLst>
                                      </p:cBhvr>
                                      <p:tavLst>
                                        <p:tav tm="0">
                                          <p:val>
                                            <p:strVal val="ppt_x"/>
                                          </p:val>
                                        </p:tav>
                                        <p:tav tm="100000">
                                          <p:val>
                                            <p:strVal val="ppt_x"/>
                                          </p:val>
                                        </p:tav>
                                      </p:tavLst>
                                    </p:anim>
                                    <p:anim calcmode="lin" valueType="num">
                                      <p:cBhvr additive="base">
                                        <p:cTn id="33" dur="500"/>
                                        <p:tgtEl>
                                          <p:spTgt spid="11"/>
                                        </p:tgtEl>
                                        <p:attrNameLst>
                                          <p:attrName>ppt_y</p:attrName>
                                        </p:attrNameLst>
                                      </p:cBhvr>
                                      <p:tavLst>
                                        <p:tav tm="0">
                                          <p:val>
                                            <p:strVal val="ppt_y"/>
                                          </p:val>
                                        </p:tav>
                                        <p:tav tm="100000">
                                          <p:val>
                                            <p:strVal val="1+ppt_h/2"/>
                                          </p:val>
                                        </p:tav>
                                      </p:tavLst>
                                    </p:anim>
                                    <p:set>
                                      <p:cBhvr>
                                        <p:cTn id="34" dur="1" fill="hold">
                                          <p:stCondLst>
                                            <p:cond delay="499"/>
                                          </p:stCondLst>
                                        </p:cTn>
                                        <p:tgtEl>
                                          <p:spTgt spid="11"/>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additive="base">
                                        <p:cTn id="39" dur="500" fill="hold"/>
                                        <p:tgtEl>
                                          <p:spTgt spid="13"/>
                                        </p:tgtEl>
                                        <p:attrNameLst>
                                          <p:attrName>ppt_x</p:attrName>
                                        </p:attrNameLst>
                                      </p:cBhvr>
                                      <p:tavLst>
                                        <p:tav tm="0">
                                          <p:val>
                                            <p:strVal val="#ppt_x"/>
                                          </p:val>
                                        </p:tav>
                                        <p:tav tm="100000">
                                          <p:val>
                                            <p:strVal val="#ppt_x"/>
                                          </p:val>
                                        </p:tav>
                                      </p:tavLst>
                                    </p:anim>
                                    <p:anim calcmode="lin" valueType="num">
                                      <p:cBhvr additive="base">
                                        <p:cTn id="40" dur="500" fill="hold"/>
                                        <p:tgtEl>
                                          <p:spTgt spid="1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additive="base">
                                        <p:cTn id="43" dur="500" fill="hold"/>
                                        <p:tgtEl>
                                          <p:spTgt spid="15"/>
                                        </p:tgtEl>
                                        <p:attrNameLst>
                                          <p:attrName>ppt_x</p:attrName>
                                        </p:attrNameLst>
                                      </p:cBhvr>
                                      <p:tavLst>
                                        <p:tav tm="0">
                                          <p:val>
                                            <p:strVal val="#ppt_x"/>
                                          </p:val>
                                        </p:tav>
                                        <p:tav tm="100000">
                                          <p:val>
                                            <p:strVal val="#ppt_x"/>
                                          </p:val>
                                        </p:tav>
                                      </p:tavLst>
                                    </p:anim>
                                    <p:anim calcmode="lin" valueType="num">
                                      <p:cBhvr additive="base">
                                        <p:cTn id="4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xit" presetSubtype="4" fill="hold" grpId="1" nodeType="clickEffect">
                                  <p:stCondLst>
                                    <p:cond delay="0"/>
                                  </p:stCondLst>
                                  <p:childTnLst>
                                    <p:anim calcmode="lin" valueType="num">
                                      <p:cBhvr additive="base">
                                        <p:cTn id="48" dur="500"/>
                                        <p:tgtEl>
                                          <p:spTgt spid="13"/>
                                        </p:tgtEl>
                                        <p:attrNameLst>
                                          <p:attrName>ppt_x</p:attrName>
                                        </p:attrNameLst>
                                      </p:cBhvr>
                                      <p:tavLst>
                                        <p:tav tm="0">
                                          <p:val>
                                            <p:strVal val="ppt_x"/>
                                          </p:val>
                                        </p:tav>
                                        <p:tav tm="100000">
                                          <p:val>
                                            <p:strVal val="ppt_x"/>
                                          </p:val>
                                        </p:tav>
                                      </p:tavLst>
                                    </p:anim>
                                    <p:anim calcmode="lin" valueType="num">
                                      <p:cBhvr additive="base">
                                        <p:cTn id="49" dur="500"/>
                                        <p:tgtEl>
                                          <p:spTgt spid="13"/>
                                        </p:tgtEl>
                                        <p:attrNameLst>
                                          <p:attrName>ppt_y</p:attrName>
                                        </p:attrNameLst>
                                      </p:cBhvr>
                                      <p:tavLst>
                                        <p:tav tm="0">
                                          <p:val>
                                            <p:strVal val="ppt_y"/>
                                          </p:val>
                                        </p:tav>
                                        <p:tav tm="100000">
                                          <p:val>
                                            <p:strVal val="1+ppt_h/2"/>
                                          </p:val>
                                        </p:tav>
                                      </p:tavLst>
                                    </p:anim>
                                    <p:set>
                                      <p:cBhvr>
                                        <p:cTn id="50" dur="1" fill="hold">
                                          <p:stCondLst>
                                            <p:cond delay="499"/>
                                          </p:stCondLst>
                                        </p:cTn>
                                        <p:tgtEl>
                                          <p:spTgt spid="13"/>
                                        </p:tgtEl>
                                        <p:attrNameLst>
                                          <p:attrName>style.visibility</p:attrName>
                                        </p:attrNameLst>
                                      </p:cBhvr>
                                      <p:to>
                                        <p:strVal val="hidden"/>
                                      </p:to>
                                    </p:set>
                                  </p:childTnLst>
                                </p:cTn>
                              </p:par>
                              <p:par>
                                <p:cTn id="51" presetID="2" presetClass="exit" presetSubtype="4" fill="hold" grpId="1" nodeType="withEffect">
                                  <p:stCondLst>
                                    <p:cond delay="0"/>
                                  </p:stCondLst>
                                  <p:childTnLst>
                                    <p:anim calcmode="lin" valueType="num">
                                      <p:cBhvr additive="base">
                                        <p:cTn id="52" dur="500"/>
                                        <p:tgtEl>
                                          <p:spTgt spid="15"/>
                                        </p:tgtEl>
                                        <p:attrNameLst>
                                          <p:attrName>ppt_x</p:attrName>
                                        </p:attrNameLst>
                                      </p:cBhvr>
                                      <p:tavLst>
                                        <p:tav tm="0">
                                          <p:val>
                                            <p:strVal val="ppt_x"/>
                                          </p:val>
                                        </p:tav>
                                        <p:tav tm="100000">
                                          <p:val>
                                            <p:strVal val="ppt_x"/>
                                          </p:val>
                                        </p:tav>
                                      </p:tavLst>
                                    </p:anim>
                                    <p:anim calcmode="lin" valueType="num">
                                      <p:cBhvr additive="base">
                                        <p:cTn id="53" dur="500"/>
                                        <p:tgtEl>
                                          <p:spTgt spid="15"/>
                                        </p:tgtEl>
                                        <p:attrNameLst>
                                          <p:attrName>ppt_y</p:attrName>
                                        </p:attrNameLst>
                                      </p:cBhvr>
                                      <p:tavLst>
                                        <p:tav tm="0">
                                          <p:val>
                                            <p:strVal val="ppt_y"/>
                                          </p:val>
                                        </p:tav>
                                        <p:tav tm="100000">
                                          <p:val>
                                            <p:strVal val="1+ppt_h/2"/>
                                          </p:val>
                                        </p:tav>
                                      </p:tavLst>
                                    </p:anim>
                                    <p:set>
                                      <p:cBhvr>
                                        <p:cTn id="54" dur="1" fill="hold">
                                          <p:stCondLst>
                                            <p:cond delay="499"/>
                                          </p:stCondLst>
                                        </p:cTn>
                                        <p:tgtEl>
                                          <p:spTgt spid="15"/>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additive="base">
                                        <p:cTn id="59" dur="500" fill="hold"/>
                                        <p:tgtEl>
                                          <p:spTgt spid="17"/>
                                        </p:tgtEl>
                                        <p:attrNameLst>
                                          <p:attrName>ppt_x</p:attrName>
                                        </p:attrNameLst>
                                      </p:cBhvr>
                                      <p:tavLst>
                                        <p:tav tm="0">
                                          <p:val>
                                            <p:strVal val="#ppt_x"/>
                                          </p:val>
                                        </p:tav>
                                        <p:tav tm="100000">
                                          <p:val>
                                            <p:strVal val="#ppt_x"/>
                                          </p:val>
                                        </p:tav>
                                      </p:tavLst>
                                    </p:anim>
                                    <p:anim calcmode="lin" valueType="num">
                                      <p:cBhvr additive="base">
                                        <p:cTn id="60" dur="500" fill="hold"/>
                                        <p:tgtEl>
                                          <p:spTgt spid="17"/>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9"/>
                                        </p:tgtEl>
                                        <p:attrNameLst>
                                          <p:attrName>style.visibility</p:attrName>
                                        </p:attrNameLst>
                                      </p:cBhvr>
                                      <p:to>
                                        <p:strVal val="visible"/>
                                      </p:to>
                                    </p:set>
                                    <p:anim calcmode="lin" valueType="num">
                                      <p:cBhvr additive="base">
                                        <p:cTn id="63" dur="500" fill="hold"/>
                                        <p:tgtEl>
                                          <p:spTgt spid="19"/>
                                        </p:tgtEl>
                                        <p:attrNameLst>
                                          <p:attrName>ppt_x</p:attrName>
                                        </p:attrNameLst>
                                      </p:cBhvr>
                                      <p:tavLst>
                                        <p:tav tm="0">
                                          <p:val>
                                            <p:strVal val="#ppt_x"/>
                                          </p:val>
                                        </p:tav>
                                        <p:tav tm="100000">
                                          <p:val>
                                            <p:strVal val="#ppt_x"/>
                                          </p:val>
                                        </p:tav>
                                      </p:tavLst>
                                    </p:anim>
                                    <p:anim calcmode="lin" valueType="num">
                                      <p:cBhvr additive="base">
                                        <p:cTn id="6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xit" presetSubtype="4" fill="hold" grpId="1" nodeType="clickEffect">
                                  <p:stCondLst>
                                    <p:cond delay="0"/>
                                  </p:stCondLst>
                                  <p:childTnLst>
                                    <p:anim calcmode="lin" valueType="num">
                                      <p:cBhvr additive="base">
                                        <p:cTn id="68" dur="500"/>
                                        <p:tgtEl>
                                          <p:spTgt spid="17"/>
                                        </p:tgtEl>
                                        <p:attrNameLst>
                                          <p:attrName>ppt_x</p:attrName>
                                        </p:attrNameLst>
                                      </p:cBhvr>
                                      <p:tavLst>
                                        <p:tav tm="0">
                                          <p:val>
                                            <p:strVal val="ppt_x"/>
                                          </p:val>
                                        </p:tav>
                                        <p:tav tm="100000">
                                          <p:val>
                                            <p:strVal val="ppt_x"/>
                                          </p:val>
                                        </p:tav>
                                      </p:tavLst>
                                    </p:anim>
                                    <p:anim calcmode="lin" valueType="num">
                                      <p:cBhvr additive="base">
                                        <p:cTn id="69" dur="500"/>
                                        <p:tgtEl>
                                          <p:spTgt spid="17"/>
                                        </p:tgtEl>
                                        <p:attrNameLst>
                                          <p:attrName>ppt_y</p:attrName>
                                        </p:attrNameLst>
                                      </p:cBhvr>
                                      <p:tavLst>
                                        <p:tav tm="0">
                                          <p:val>
                                            <p:strVal val="ppt_y"/>
                                          </p:val>
                                        </p:tav>
                                        <p:tav tm="100000">
                                          <p:val>
                                            <p:strVal val="1+ppt_h/2"/>
                                          </p:val>
                                        </p:tav>
                                      </p:tavLst>
                                    </p:anim>
                                    <p:set>
                                      <p:cBhvr>
                                        <p:cTn id="70" dur="1" fill="hold">
                                          <p:stCondLst>
                                            <p:cond delay="499"/>
                                          </p:stCondLst>
                                        </p:cTn>
                                        <p:tgtEl>
                                          <p:spTgt spid="17"/>
                                        </p:tgtEl>
                                        <p:attrNameLst>
                                          <p:attrName>style.visibility</p:attrName>
                                        </p:attrNameLst>
                                      </p:cBhvr>
                                      <p:to>
                                        <p:strVal val="hidden"/>
                                      </p:to>
                                    </p:set>
                                  </p:childTnLst>
                                </p:cTn>
                              </p:par>
                              <p:par>
                                <p:cTn id="71" presetID="2" presetClass="exit" presetSubtype="4" fill="hold" grpId="1" nodeType="withEffect">
                                  <p:stCondLst>
                                    <p:cond delay="0"/>
                                  </p:stCondLst>
                                  <p:childTnLst>
                                    <p:anim calcmode="lin" valueType="num">
                                      <p:cBhvr additive="base">
                                        <p:cTn id="72" dur="500"/>
                                        <p:tgtEl>
                                          <p:spTgt spid="19"/>
                                        </p:tgtEl>
                                        <p:attrNameLst>
                                          <p:attrName>ppt_x</p:attrName>
                                        </p:attrNameLst>
                                      </p:cBhvr>
                                      <p:tavLst>
                                        <p:tav tm="0">
                                          <p:val>
                                            <p:strVal val="ppt_x"/>
                                          </p:val>
                                        </p:tav>
                                        <p:tav tm="100000">
                                          <p:val>
                                            <p:strVal val="ppt_x"/>
                                          </p:val>
                                        </p:tav>
                                      </p:tavLst>
                                    </p:anim>
                                    <p:anim calcmode="lin" valueType="num">
                                      <p:cBhvr additive="base">
                                        <p:cTn id="73" dur="500"/>
                                        <p:tgtEl>
                                          <p:spTgt spid="19"/>
                                        </p:tgtEl>
                                        <p:attrNameLst>
                                          <p:attrName>ppt_y</p:attrName>
                                        </p:attrNameLst>
                                      </p:cBhvr>
                                      <p:tavLst>
                                        <p:tav tm="0">
                                          <p:val>
                                            <p:strVal val="ppt_y"/>
                                          </p:val>
                                        </p:tav>
                                        <p:tav tm="100000">
                                          <p:val>
                                            <p:strVal val="1+ppt_h/2"/>
                                          </p:val>
                                        </p:tav>
                                      </p:tavLst>
                                    </p:anim>
                                    <p:set>
                                      <p:cBhvr>
                                        <p:cTn id="74" dur="1" fill="hold">
                                          <p:stCondLst>
                                            <p:cond delay="499"/>
                                          </p:stCondLst>
                                        </p:cTn>
                                        <p:tgtEl>
                                          <p:spTgt spid="19"/>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5"/>
                                        </p:tgtEl>
                                        <p:attrNameLst>
                                          <p:attrName>style.visibility</p:attrName>
                                        </p:attrNameLst>
                                      </p:cBhvr>
                                      <p:to>
                                        <p:strVal val="visible"/>
                                      </p:to>
                                    </p:set>
                                    <p:anim calcmode="lin" valueType="num">
                                      <p:cBhvr additive="base">
                                        <p:cTn id="79" dur="500" fill="hold"/>
                                        <p:tgtEl>
                                          <p:spTgt spid="5"/>
                                        </p:tgtEl>
                                        <p:attrNameLst>
                                          <p:attrName>ppt_x</p:attrName>
                                        </p:attrNameLst>
                                      </p:cBhvr>
                                      <p:tavLst>
                                        <p:tav tm="0">
                                          <p:val>
                                            <p:strVal val="#ppt_x"/>
                                          </p:val>
                                        </p:tav>
                                        <p:tav tm="100000">
                                          <p:val>
                                            <p:strVal val="#ppt_x"/>
                                          </p:val>
                                        </p:tav>
                                      </p:tavLst>
                                    </p:anim>
                                    <p:anim calcmode="lin" valueType="num">
                                      <p:cBhvr additive="base">
                                        <p:cTn id="80" dur="500" fill="hold"/>
                                        <p:tgtEl>
                                          <p:spTgt spid="5"/>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4"/>
                                        </p:tgtEl>
                                        <p:attrNameLst>
                                          <p:attrName>style.visibility</p:attrName>
                                        </p:attrNameLst>
                                      </p:cBhvr>
                                      <p:to>
                                        <p:strVal val="visible"/>
                                      </p:to>
                                    </p:set>
                                    <p:anim calcmode="lin" valueType="num">
                                      <p:cBhvr additive="base">
                                        <p:cTn id="83" dur="500" fill="hold"/>
                                        <p:tgtEl>
                                          <p:spTgt spid="14"/>
                                        </p:tgtEl>
                                        <p:attrNameLst>
                                          <p:attrName>ppt_x</p:attrName>
                                        </p:attrNameLst>
                                      </p:cBhvr>
                                      <p:tavLst>
                                        <p:tav tm="0">
                                          <p:val>
                                            <p:strVal val="#ppt_x"/>
                                          </p:val>
                                        </p:tav>
                                        <p:tav tm="100000">
                                          <p:val>
                                            <p:strVal val="#ppt_x"/>
                                          </p:val>
                                        </p:tav>
                                      </p:tavLst>
                                    </p:anim>
                                    <p:anim calcmode="lin" valueType="num">
                                      <p:cBhvr additive="base">
                                        <p:cTn id="8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 presetClass="exit" presetSubtype="4" fill="hold" grpId="1" nodeType="clickEffect">
                                  <p:stCondLst>
                                    <p:cond delay="0"/>
                                  </p:stCondLst>
                                  <p:childTnLst>
                                    <p:anim calcmode="lin" valueType="num">
                                      <p:cBhvr additive="base">
                                        <p:cTn id="88" dur="500"/>
                                        <p:tgtEl>
                                          <p:spTgt spid="5"/>
                                        </p:tgtEl>
                                        <p:attrNameLst>
                                          <p:attrName>ppt_x</p:attrName>
                                        </p:attrNameLst>
                                      </p:cBhvr>
                                      <p:tavLst>
                                        <p:tav tm="0">
                                          <p:val>
                                            <p:strVal val="ppt_x"/>
                                          </p:val>
                                        </p:tav>
                                        <p:tav tm="100000">
                                          <p:val>
                                            <p:strVal val="ppt_x"/>
                                          </p:val>
                                        </p:tav>
                                      </p:tavLst>
                                    </p:anim>
                                    <p:anim calcmode="lin" valueType="num">
                                      <p:cBhvr additive="base">
                                        <p:cTn id="89" dur="500"/>
                                        <p:tgtEl>
                                          <p:spTgt spid="5"/>
                                        </p:tgtEl>
                                        <p:attrNameLst>
                                          <p:attrName>ppt_y</p:attrName>
                                        </p:attrNameLst>
                                      </p:cBhvr>
                                      <p:tavLst>
                                        <p:tav tm="0">
                                          <p:val>
                                            <p:strVal val="ppt_y"/>
                                          </p:val>
                                        </p:tav>
                                        <p:tav tm="100000">
                                          <p:val>
                                            <p:strVal val="1+ppt_h/2"/>
                                          </p:val>
                                        </p:tav>
                                      </p:tavLst>
                                    </p:anim>
                                    <p:set>
                                      <p:cBhvr>
                                        <p:cTn id="90" dur="1" fill="hold">
                                          <p:stCondLst>
                                            <p:cond delay="499"/>
                                          </p:stCondLst>
                                        </p:cTn>
                                        <p:tgtEl>
                                          <p:spTgt spid="5"/>
                                        </p:tgtEl>
                                        <p:attrNameLst>
                                          <p:attrName>style.visibility</p:attrName>
                                        </p:attrNameLst>
                                      </p:cBhvr>
                                      <p:to>
                                        <p:strVal val="hidden"/>
                                      </p:to>
                                    </p:set>
                                  </p:childTnLst>
                                </p:cTn>
                              </p:par>
                              <p:par>
                                <p:cTn id="91" presetID="2" presetClass="exit" presetSubtype="4" fill="hold" grpId="1" nodeType="withEffect">
                                  <p:stCondLst>
                                    <p:cond delay="0"/>
                                  </p:stCondLst>
                                  <p:childTnLst>
                                    <p:anim calcmode="lin" valueType="num">
                                      <p:cBhvr additive="base">
                                        <p:cTn id="92" dur="500"/>
                                        <p:tgtEl>
                                          <p:spTgt spid="14"/>
                                        </p:tgtEl>
                                        <p:attrNameLst>
                                          <p:attrName>ppt_x</p:attrName>
                                        </p:attrNameLst>
                                      </p:cBhvr>
                                      <p:tavLst>
                                        <p:tav tm="0">
                                          <p:val>
                                            <p:strVal val="ppt_x"/>
                                          </p:val>
                                        </p:tav>
                                        <p:tav tm="100000">
                                          <p:val>
                                            <p:strVal val="ppt_x"/>
                                          </p:val>
                                        </p:tav>
                                      </p:tavLst>
                                    </p:anim>
                                    <p:anim calcmode="lin" valueType="num">
                                      <p:cBhvr additive="base">
                                        <p:cTn id="93" dur="500"/>
                                        <p:tgtEl>
                                          <p:spTgt spid="14"/>
                                        </p:tgtEl>
                                        <p:attrNameLst>
                                          <p:attrName>ppt_y</p:attrName>
                                        </p:attrNameLst>
                                      </p:cBhvr>
                                      <p:tavLst>
                                        <p:tav tm="0">
                                          <p:val>
                                            <p:strVal val="ppt_y"/>
                                          </p:val>
                                        </p:tav>
                                        <p:tav tm="100000">
                                          <p:val>
                                            <p:strVal val="1+ppt_h/2"/>
                                          </p:val>
                                        </p:tav>
                                      </p:tavLst>
                                    </p:anim>
                                    <p:set>
                                      <p:cBhvr>
                                        <p:cTn id="94"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3" grpId="1"/>
      <p:bldP spid="6" grpId="0" animBg="1"/>
      <p:bldP spid="6" grpId="1" animBg="1"/>
      <p:bldP spid="11" grpId="0"/>
      <p:bldP spid="11" grpId="1"/>
      <p:bldP spid="13" grpId="0" animBg="1"/>
      <p:bldP spid="13" grpId="1" animBg="1"/>
      <p:bldP spid="15" grpId="0"/>
      <p:bldP spid="15" grpId="1"/>
      <p:bldP spid="17" grpId="0" animBg="1"/>
      <p:bldP spid="17" grpId="1" animBg="1"/>
      <p:bldP spid="19" grpId="0"/>
      <p:bldP spid="19" grpId="1"/>
      <p:bldP spid="5" grpId="0" animBg="1"/>
      <p:bldP spid="5" grpId="1" animBg="1"/>
      <p:bldP spid="14" grpId="0"/>
      <p:bldP spid="14"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465AE8-ABB3-7FA8-67F0-90F4DECDB220}"/>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005F29E2-F9B9-4BCB-A263-F825A1D4AF86}"/>
              </a:ext>
            </a:extLst>
          </p:cNvPr>
          <p:cNvSpPr/>
          <p:nvPr/>
        </p:nvSpPr>
        <p:spPr>
          <a:xfrm>
            <a:off x="0" y="0"/>
            <a:ext cx="731454" cy="10287000"/>
          </a:xfrm>
          <a:custGeom>
            <a:avLst/>
            <a:gdLst/>
            <a:ahLst/>
            <a:cxnLst/>
            <a:rect l="l" t="t" r="r" b="b"/>
            <a:pathLst>
              <a:path w="731454" h="10287000">
                <a:moveTo>
                  <a:pt x="0" y="0"/>
                </a:moveTo>
                <a:lnTo>
                  <a:pt x="731454" y="0"/>
                </a:lnTo>
                <a:lnTo>
                  <a:pt x="731454" y="10287000"/>
                </a:lnTo>
                <a:lnTo>
                  <a:pt x="0" y="10287000"/>
                </a:lnTo>
                <a:lnTo>
                  <a:pt x="0" y="0"/>
                </a:lnTo>
                <a:close/>
              </a:path>
            </a:pathLst>
          </a:custGeom>
          <a:blipFill>
            <a:blip r:embed="rId2"/>
            <a:stretch>
              <a:fillRect r="-2400226"/>
            </a:stretch>
          </a:blipFill>
        </p:spPr>
      </p:sp>
      <p:sp>
        <p:nvSpPr>
          <p:cNvPr id="3" name="Freeform 3">
            <a:extLst>
              <a:ext uri="{FF2B5EF4-FFF2-40B4-BE49-F238E27FC236}">
                <a16:creationId xmlns:a16="http://schemas.microsoft.com/office/drawing/2014/main" id="{DE53163B-D2C9-5463-6616-539A0B56B319}"/>
              </a:ext>
            </a:extLst>
          </p:cNvPr>
          <p:cNvSpPr/>
          <p:nvPr/>
        </p:nvSpPr>
        <p:spPr>
          <a:xfrm>
            <a:off x="14732871" y="9032040"/>
            <a:ext cx="3136874" cy="858719"/>
          </a:xfrm>
          <a:custGeom>
            <a:avLst/>
            <a:gdLst/>
            <a:ahLst/>
            <a:cxnLst/>
            <a:rect l="l" t="t" r="r" b="b"/>
            <a:pathLst>
              <a:path w="3136874" h="858719">
                <a:moveTo>
                  <a:pt x="0" y="0"/>
                </a:moveTo>
                <a:lnTo>
                  <a:pt x="3136874" y="0"/>
                </a:lnTo>
                <a:lnTo>
                  <a:pt x="3136874" y="858720"/>
                </a:lnTo>
                <a:lnTo>
                  <a:pt x="0" y="858720"/>
                </a:lnTo>
                <a:lnTo>
                  <a:pt x="0" y="0"/>
                </a:lnTo>
                <a:close/>
              </a:path>
            </a:pathLst>
          </a:custGeom>
          <a:blipFill>
            <a:blip r:embed="rId3"/>
            <a:stretch>
              <a:fillRect/>
            </a:stretch>
          </a:blipFill>
        </p:spPr>
      </p:sp>
      <p:sp>
        <p:nvSpPr>
          <p:cNvPr id="8" name="Retângulo 7">
            <a:extLst>
              <a:ext uri="{FF2B5EF4-FFF2-40B4-BE49-F238E27FC236}">
                <a16:creationId xmlns:a16="http://schemas.microsoft.com/office/drawing/2014/main" id="{3DA44576-61CE-63B3-C713-8F95777223D5}"/>
              </a:ext>
            </a:extLst>
          </p:cNvPr>
          <p:cNvSpPr/>
          <p:nvPr/>
        </p:nvSpPr>
        <p:spPr>
          <a:xfrm>
            <a:off x="729662" y="2601"/>
            <a:ext cx="8417127" cy="807906"/>
          </a:xfrm>
          <a:prstGeom prst="rect">
            <a:avLst/>
          </a:prstGeom>
          <a:solidFill>
            <a:srgbClr val="DFE1E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0" name="CaixaDeTexto 9">
            <a:extLst>
              <a:ext uri="{FF2B5EF4-FFF2-40B4-BE49-F238E27FC236}">
                <a16:creationId xmlns:a16="http://schemas.microsoft.com/office/drawing/2014/main" id="{C99CA5B7-B24E-9CC2-2ECF-26EAB9FF1B55}"/>
              </a:ext>
            </a:extLst>
          </p:cNvPr>
          <p:cNvSpPr txBox="1"/>
          <p:nvPr/>
        </p:nvSpPr>
        <p:spPr>
          <a:xfrm>
            <a:off x="734493" y="-122671"/>
            <a:ext cx="7791633" cy="923330"/>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r>
              <a:rPr lang="pt-BR" sz="5400" b="1" dirty="0">
                <a:solidFill>
                  <a:srgbClr val="034F6E"/>
                </a:solidFill>
                <a:ea typeface="Calibri"/>
                <a:cs typeface="Calibri"/>
              </a:rPr>
              <a:t>Dificuldades Operacionais </a:t>
            </a:r>
          </a:p>
        </p:txBody>
      </p:sp>
      <p:sp>
        <p:nvSpPr>
          <p:cNvPr id="23" name="TextBox 5">
            <a:extLst>
              <a:ext uri="{FF2B5EF4-FFF2-40B4-BE49-F238E27FC236}">
                <a16:creationId xmlns:a16="http://schemas.microsoft.com/office/drawing/2014/main" id="{E0486552-659D-B23F-0D5B-9276C64FC620}"/>
              </a:ext>
            </a:extLst>
          </p:cNvPr>
          <p:cNvSpPr txBox="1"/>
          <p:nvPr/>
        </p:nvSpPr>
        <p:spPr>
          <a:xfrm>
            <a:off x="970721" y="1174417"/>
            <a:ext cx="13316742" cy="3105081"/>
          </a:xfrm>
          <a:prstGeom prst="rect">
            <a:avLst/>
          </a:prstGeom>
        </p:spPr>
        <p:txBody>
          <a:bodyPr wrap="square" lIns="0" tIns="0" rIns="0" bIns="0" rtlCol="0" anchor="t">
            <a:spAutoFit/>
          </a:bodyPr>
          <a:lstStyle/>
          <a:p>
            <a:pPr algn="just">
              <a:lnSpc>
                <a:spcPts val="3499"/>
              </a:lnSpc>
              <a:spcBef>
                <a:spcPct val="0"/>
              </a:spcBef>
            </a:pPr>
            <a:r>
              <a:rPr lang="pt-BR" sz="2200" b="1" dirty="0">
                <a:solidFill>
                  <a:srgbClr val="034F6E"/>
                </a:solidFill>
                <a:ea typeface="Calibri"/>
                <a:cs typeface="Calibri"/>
              </a:rPr>
              <a:t>Módulo de execução e monitoramento:</a:t>
            </a:r>
            <a:r>
              <a:rPr lang="pt-BR" sz="2200" dirty="0">
                <a:ea typeface="Calibri"/>
                <a:cs typeface="Calibri"/>
              </a:rPr>
              <a:t> É a área do Sigcon-MG que tem como objetivo registrar as ações destinadas ao cumprimento do objeto pactuado no instrumento jurídico correspondente, garantindo que sejam realizadas dentro do prazo legal estabelecido.</a:t>
            </a:r>
          </a:p>
          <a:p>
            <a:pPr algn="just">
              <a:lnSpc>
                <a:spcPts val="3499"/>
              </a:lnSpc>
              <a:spcBef>
                <a:spcPct val="0"/>
              </a:spcBef>
            </a:pPr>
            <a:endParaRPr lang="pt-BR" sz="2450" dirty="0">
              <a:latin typeface="Gotham"/>
              <a:ea typeface="Calibri"/>
              <a:cs typeface="Gotham"/>
            </a:endParaRPr>
          </a:p>
          <a:p>
            <a:pPr algn="just">
              <a:lnSpc>
                <a:spcPts val="3499"/>
              </a:lnSpc>
              <a:spcBef>
                <a:spcPct val="0"/>
              </a:spcBef>
            </a:pPr>
            <a:endParaRPr lang="pt-BR" sz="2450" dirty="0">
              <a:solidFill>
                <a:srgbClr val="000000"/>
              </a:solidFill>
              <a:latin typeface="Gotham"/>
              <a:ea typeface="Gotham"/>
              <a:cs typeface="Gotham"/>
            </a:endParaRPr>
          </a:p>
          <a:p>
            <a:pPr algn="just">
              <a:lnSpc>
                <a:spcPts val="3499"/>
              </a:lnSpc>
              <a:spcBef>
                <a:spcPct val="0"/>
              </a:spcBef>
            </a:pPr>
            <a:endParaRPr lang="pt-BR" sz="2450" dirty="0">
              <a:solidFill>
                <a:srgbClr val="000000"/>
              </a:solidFill>
              <a:latin typeface="Gotham"/>
              <a:ea typeface="Gotham"/>
              <a:cs typeface="Gotham"/>
            </a:endParaRPr>
          </a:p>
          <a:p>
            <a:pPr algn="just">
              <a:lnSpc>
                <a:spcPts val="3499"/>
              </a:lnSpc>
              <a:spcBef>
                <a:spcPct val="0"/>
              </a:spcBef>
            </a:pPr>
            <a:endParaRPr lang="pt-BR" sz="2450" dirty="0">
              <a:latin typeface="Gotham"/>
              <a:cs typeface="Gotham"/>
            </a:endParaRPr>
          </a:p>
        </p:txBody>
      </p:sp>
      <p:sp>
        <p:nvSpPr>
          <p:cNvPr id="6" name="Retângulo: Cantos Arredondados 5">
            <a:extLst>
              <a:ext uri="{FF2B5EF4-FFF2-40B4-BE49-F238E27FC236}">
                <a16:creationId xmlns:a16="http://schemas.microsoft.com/office/drawing/2014/main" id="{6D5A07EC-807F-0159-512A-A2C44DF107B4}"/>
              </a:ext>
            </a:extLst>
          </p:cNvPr>
          <p:cNvSpPr/>
          <p:nvPr/>
        </p:nvSpPr>
        <p:spPr>
          <a:xfrm>
            <a:off x="1713019" y="3980450"/>
            <a:ext cx="3318332" cy="1173710"/>
          </a:xfrm>
          <a:prstGeom prst="roundRect">
            <a:avLst/>
          </a:prstGeom>
          <a:solidFill>
            <a:schemeClr val="accent6"/>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pt-B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pt-BR" sz="2400" b="1" dirty="0">
                <a:ea typeface="Calibri"/>
                <a:cs typeface="Calibri"/>
              </a:rPr>
              <a:t>ENCAMINHAMENTO DOS REGISTROS</a:t>
            </a:r>
          </a:p>
        </p:txBody>
      </p:sp>
      <p:sp>
        <p:nvSpPr>
          <p:cNvPr id="11" name="TextBox 5">
            <a:extLst>
              <a:ext uri="{FF2B5EF4-FFF2-40B4-BE49-F238E27FC236}">
                <a16:creationId xmlns:a16="http://schemas.microsoft.com/office/drawing/2014/main" id="{606AA295-F7BC-3667-C965-C970D7B81F70}"/>
              </a:ext>
            </a:extLst>
          </p:cNvPr>
          <p:cNvSpPr txBox="1"/>
          <p:nvPr/>
        </p:nvSpPr>
        <p:spPr>
          <a:xfrm>
            <a:off x="5398193" y="3974705"/>
            <a:ext cx="12410969" cy="3553922"/>
          </a:xfrm>
          <a:prstGeom prst="rect">
            <a:avLst/>
          </a:prstGeom>
        </p:spPr>
        <p:txBody>
          <a:bodyPr wrap="square" lIns="0" tIns="0" rIns="0" bIns="0" rtlCol="0" anchor="t">
            <a:spAutoFit/>
          </a:bodyPr>
          <a:lstStyle/>
          <a:p>
            <a:pPr algn="just">
              <a:lnSpc>
                <a:spcPts val="3499"/>
              </a:lnSpc>
              <a:spcBef>
                <a:spcPct val="0"/>
              </a:spcBef>
            </a:pPr>
            <a:r>
              <a:rPr lang="pt-BR" sz="2200" b="1" dirty="0">
                <a:solidFill>
                  <a:srgbClr val="034F6E"/>
                </a:solidFill>
                <a:ea typeface="Calibri"/>
                <a:cs typeface="Calibri"/>
              </a:rPr>
              <a:t>Como dito anteriormente, o SIGCON obedece à uma lógica que visa diminuir a possibilidade de erros. No módulo de execução essa lógica se mantém. Um dos principais erros ocorrem no encaminhamento dos registros de execução, quando o convenente assina os registros no sistema mas não os encaminha.</a:t>
            </a:r>
          </a:p>
          <a:p>
            <a:pPr algn="just">
              <a:lnSpc>
                <a:spcPts val="3499"/>
              </a:lnSpc>
              <a:spcBef>
                <a:spcPct val="0"/>
              </a:spcBef>
            </a:pPr>
            <a:endParaRPr lang="pt-BR" sz="2200" dirty="0">
              <a:ea typeface="Calibri"/>
              <a:cs typeface="Calibri"/>
            </a:endParaRPr>
          </a:p>
          <a:p>
            <a:pPr algn="just">
              <a:lnSpc>
                <a:spcPts val="3499"/>
              </a:lnSpc>
              <a:spcBef>
                <a:spcPct val="0"/>
              </a:spcBef>
            </a:pPr>
            <a:endParaRPr lang="pt-BR" sz="2450" dirty="0">
              <a:latin typeface="Gotham"/>
              <a:ea typeface="Calibri"/>
              <a:cs typeface="Gotham"/>
            </a:endParaRPr>
          </a:p>
          <a:p>
            <a:pPr algn="just">
              <a:lnSpc>
                <a:spcPts val="3499"/>
              </a:lnSpc>
              <a:spcBef>
                <a:spcPct val="0"/>
              </a:spcBef>
            </a:pPr>
            <a:endParaRPr lang="pt-BR" sz="2450" dirty="0">
              <a:solidFill>
                <a:srgbClr val="000000"/>
              </a:solidFill>
              <a:latin typeface="Gotham"/>
              <a:ea typeface="Gotham"/>
              <a:cs typeface="Gotham"/>
            </a:endParaRPr>
          </a:p>
          <a:p>
            <a:pPr algn="just">
              <a:lnSpc>
                <a:spcPts val="3499"/>
              </a:lnSpc>
              <a:spcBef>
                <a:spcPct val="0"/>
              </a:spcBef>
            </a:pPr>
            <a:endParaRPr lang="pt-BR" sz="2450" dirty="0">
              <a:solidFill>
                <a:srgbClr val="000000"/>
              </a:solidFill>
              <a:latin typeface="Gotham"/>
              <a:ea typeface="Gotham"/>
              <a:cs typeface="Gotham"/>
            </a:endParaRPr>
          </a:p>
          <a:p>
            <a:pPr algn="just">
              <a:lnSpc>
                <a:spcPts val="3499"/>
              </a:lnSpc>
              <a:spcBef>
                <a:spcPct val="0"/>
              </a:spcBef>
            </a:pPr>
            <a:endParaRPr lang="pt-BR" sz="2450" dirty="0">
              <a:latin typeface="Gotham"/>
              <a:cs typeface="Gotham"/>
            </a:endParaRPr>
          </a:p>
        </p:txBody>
      </p:sp>
      <p:sp>
        <p:nvSpPr>
          <p:cNvPr id="13" name="Retângulo: Cantos Arredondados 12">
            <a:extLst>
              <a:ext uri="{FF2B5EF4-FFF2-40B4-BE49-F238E27FC236}">
                <a16:creationId xmlns:a16="http://schemas.microsoft.com/office/drawing/2014/main" id="{9E3234EB-C2B9-5860-97E3-BFFB682625AF}"/>
              </a:ext>
            </a:extLst>
          </p:cNvPr>
          <p:cNvSpPr/>
          <p:nvPr/>
        </p:nvSpPr>
        <p:spPr>
          <a:xfrm>
            <a:off x="1757589" y="5474941"/>
            <a:ext cx="3318332" cy="1173710"/>
          </a:xfrm>
          <a:prstGeom prst="roundRect">
            <a:avLst/>
          </a:prstGeom>
          <a:solidFill>
            <a:schemeClr val="accent2"/>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pt-B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pt-BR" sz="2400" b="1" dirty="0">
                <a:ea typeface="Calibri"/>
                <a:cs typeface="Calibri"/>
              </a:rPr>
              <a:t>PREENCHIMENTO DOS REGISTROS FINANCEIROS</a:t>
            </a:r>
          </a:p>
        </p:txBody>
      </p:sp>
      <p:sp>
        <p:nvSpPr>
          <p:cNvPr id="15" name="TextBox 5">
            <a:extLst>
              <a:ext uri="{FF2B5EF4-FFF2-40B4-BE49-F238E27FC236}">
                <a16:creationId xmlns:a16="http://schemas.microsoft.com/office/drawing/2014/main" id="{18BBD0ED-D9B6-8821-6865-2A112B7A8AEE}"/>
              </a:ext>
            </a:extLst>
          </p:cNvPr>
          <p:cNvSpPr txBox="1"/>
          <p:nvPr/>
        </p:nvSpPr>
        <p:spPr>
          <a:xfrm>
            <a:off x="5442763" y="5469196"/>
            <a:ext cx="12410969" cy="3553922"/>
          </a:xfrm>
          <a:prstGeom prst="rect">
            <a:avLst/>
          </a:prstGeom>
        </p:spPr>
        <p:txBody>
          <a:bodyPr wrap="square" lIns="0" tIns="0" rIns="0" bIns="0" rtlCol="0" anchor="t">
            <a:spAutoFit/>
          </a:bodyPr>
          <a:lstStyle/>
          <a:p>
            <a:pPr algn="just">
              <a:lnSpc>
                <a:spcPts val="3499"/>
              </a:lnSpc>
              <a:spcBef>
                <a:spcPct val="0"/>
              </a:spcBef>
            </a:pPr>
            <a:r>
              <a:rPr lang="pt-BR" sz="2200" b="1" dirty="0">
                <a:solidFill>
                  <a:srgbClr val="034F6E"/>
                </a:solidFill>
                <a:ea typeface="Calibri"/>
                <a:cs typeface="Calibri"/>
              </a:rPr>
              <a:t>Uma situação recorrente no preenchimento dos registros financeiros no módulo de execução é a mensagem de que o registro está indisponível para cadastro. Isto se deve ao fato de já haver um registro de execução financeira cadastrado. Assim sendo, para que seja cadastrado outro registro, é necessário que se exclua o que já está cadastrado.</a:t>
            </a:r>
          </a:p>
          <a:p>
            <a:pPr algn="just">
              <a:lnSpc>
                <a:spcPts val="3499"/>
              </a:lnSpc>
              <a:spcBef>
                <a:spcPct val="0"/>
              </a:spcBef>
            </a:pPr>
            <a:endParaRPr lang="pt-BR" sz="2450" dirty="0">
              <a:latin typeface="Gotham"/>
              <a:ea typeface="Calibri"/>
              <a:cs typeface="Gotham"/>
            </a:endParaRPr>
          </a:p>
          <a:p>
            <a:pPr algn="just">
              <a:lnSpc>
                <a:spcPts val="3499"/>
              </a:lnSpc>
              <a:spcBef>
                <a:spcPct val="0"/>
              </a:spcBef>
            </a:pPr>
            <a:endParaRPr lang="pt-BR" sz="2450" dirty="0">
              <a:solidFill>
                <a:srgbClr val="000000"/>
              </a:solidFill>
              <a:latin typeface="Gotham"/>
              <a:ea typeface="Gotham"/>
              <a:cs typeface="Gotham"/>
            </a:endParaRPr>
          </a:p>
          <a:p>
            <a:pPr algn="just">
              <a:lnSpc>
                <a:spcPts val="3499"/>
              </a:lnSpc>
              <a:spcBef>
                <a:spcPct val="0"/>
              </a:spcBef>
            </a:pPr>
            <a:endParaRPr lang="pt-BR" sz="2450" dirty="0">
              <a:solidFill>
                <a:srgbClr val="000000"/>
              </a:solidFill>
              <a:latin typeface="Gotham"/>
              <a:ea typeface="Gotham"/>
              <a:cs typeface="Gotham"/>
            </a:endParaRPr>
          </a:p>
          <a:p>
            <a:pPr algn="just">
              <a:lnSpc>
                <a:spcPts val="3499"/>
              </a:lnSpc>
              <a:spcBef>
                <a:spcPct val="0"/>
              </a:spcBef>
            </a:pPr>
            <a:endParaRPr lang="pt-BR" sz="2450" dirty="0">
              <a:latin typeface="Gotham"/>
              <a:cs typeface="Gotham"/>
            </a:endParaRPr>
          </a:p>
        </p:txBody>
      </p:sp>
      <p:sp>
        <p:nvSpPr>
          <p:cNvPr id="5" name="Retângulo 4">
            <a:extLst>
              <a:ext uri="{FF2B5EF4-FFF2-40B4-BE49-F238E27FC236}">
                <a16:creationId xmlns:a16="http://schemas.microsoft.com/office/drawing/2014/main" id="{B59E5E33-849E-5844-55BB-30A4DD891734}"/>
              </a:ext>
            </a:extLst>
          </p:cNvPr>
          <p:cNvSpPr/>
          <p:nvPr/>
        </p:nvSpPr>
        <p:spPr>
          <a:xfrm>
            <a:off x="723297" y="8832611"/>
            <a:ext cx="10350116" cy="1452851"/>
          </a:xfrm>
          <a:prstGeom prst="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pt-BR" sz="1200" dirty="0">
              <a:solidFill>
                <a:srgbClr val="000000"/>
              </a:solidFill>
              <a:latin typeface="Aptos"/>
            </a:endParaRPr>
          </a:p>
          <a:p>
            <a:pPr algn="ctr"/>
            <a:endParaRPr lang="pt-BR" sz="1200" dirty="0">
              <a:solidFill>
                <a:srgbClr val="000000"/>
              </a:solidFill>
              <a:latin typeface="Aptos"/>
            </a:endParaRPr>
          </a:p>
          <a:p>
            <a:pPr algn="ctr"/>
            <a:endParaRPr lang="pt-BR" sz="1200" dirty="0">
              <a:solidFill>
                <a:srgbClr val="000000"/>
              </a:solidFill>
              <a:latin typeface="Aptos"/>
            </a:endParaRPr>
          </a:p>
        </p:txBody>
      </p:sp>
      <p:sp>
        <p:nvSpPr>
          <p:cNvPr id="14" name="CaixaDeTexto 9">
            <a:extLst>
              <a:ext uri="{FF2B5EF4-FFF2-40B4-BE49-F238E27FC236}">
                <a16:creationId xmlns:a16="http://schemas.microsoft.com/office/drawing/2014/main" id="{9AEA22BC-6624-4C6E-EA7E-81A365D692DC}"/>
              </a:ext>
            </a:extLst>
          </p:cNvPr>
          <p:cNvSpPr txBox="1"/>
          <p:nvPr/>
        </p:nvSpPr>
        <p:spPr>
          <a:xfrm>
            <a:off x="1713019" y="9235870"/>
            <a:ext cx="8729258" cy="64633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 typeface="Arial"/>
              <a:buChar char="•"/>
            </a:pPr>
            <a:r>
              <a:rPr lang="pt-BR" b="1" dirty="0">
                <a:ea typeface="+mn-lt"/>
                <a:cs typeface="+mn-lt"/>
              </a:rPr>
              <a:t>As instruções para a utilização do módulo de execução e monitoramento podem ser encontradas em </a:t>
            </a:r>
            <a:r>
              <a:rPr lang="pt-BR" b="1" dirty="0">
                <a:ea typeface="+mn-lt"/>
                <a:cs typeface="+mn-lt"/>
                <a:hlinkClick r:id="rId4"/>
              </a:rPr>
              <a:t>https://manual.sigconsaida.mg.gov.br/execucao</a:t>
            </a:r>
            <a:r>
              <a:rPr lang="pt-BR" b="1" dirty="0">
                <a:ea typeface="+mn-lt"/>
                <a:cs typeface="+mn-lt"/>
              </a:rPr>
              <a:t> .</a:t>
            </a:r>
          </a:p>
        </p:txBody>
      </p:sp>
    </p:spTree>
    <p:extLst>
      <p:ext uri="{BB962C8B-B14F-4D97-AF65-F5344CB8AC3E}">
        <p14:creationId xmlns:p14="http://schemas.microsoft.com/office/powerpoint/2010/main" val="1720759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1" nodeType="clickEffect">
                                  <p:stCondLst>
                                    <p:cond delay="0"/>
                                  </p:stCondLst>
                                  <p:childTnLst>
                                    <p:anim calcmode="lin" valueType="num">
                                      <p:cBhvr additive="base">
                                        <p:cTn id="12" dur="500"/>
                                        <p:tgtEl>
                                          <p:spTgt spid="23"/>
                                        </p:tgtEl>
                                        <p:attrNameLst>
                                          <p:attrName>ppt_x</p:attrName>
                                        </p:attrNameLst>
                                      </p:cBhvr>
                                      <p:tavLst>
                                        <p:tav tm="0">
                                          <p:val>
                                            <p:strVal val="ppt_x"/>
                                          </p:val>
                                        </p:tav>
                                        <p:tav tm="100000">
                                          <p:val>
                                            <p:strVal val="ppt_x"/>
                                          </p:val>
                                        </p:tav>
                                      </p:tavLst>
                                    </p:anim>
                                    <p:anim calcmode="lin" valueType="num">
                                      <p:cBhvr additive="base">
                                        <p:cTn id="13" dur="500"/>
                                        <p:tgtEl>
                                          <p:spTgt spid="23"/>
                                        </p:tgtEl>
                                        <p:attrNameLst>
                                          <p:attrName>ppt_y</p:attrName>
                                        </p:attrNameLst>
                                      </p:cBhvr>
                                      <p:tavLst>
                                        <p:tav tm="0">
                                          <p:val>
                                            <p:strVal val="ppt_y"/>
                                          </p:val>
                                        </p:tav>
                                        <p:tav tm="100000">
                                          <p:val>
                                            <p:strVal val="1+ppt_h/2"/>
                                          </p:val>
                                        </p:tav>
                                      </p:tavLst>
                                    </p:anim>
                                    <p:set>
                                      <p:cBhvr>
                                        <p:cTn id="14" dur="1" fill="hold">
                                          <p:stCondLst>
                                            <p:cond delay="499"/>
                                          </p:stCondLst>
                                        </p:cTn>
                                        <p:tgtEl>
                                          <p:spTgt spid="23"/>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xit" presetSubtype="4" fill="hold" grpId="1" nodeType="clickEffect">
                                  <p:stCondLst>
                                    <p:cond delay="0"/>
                                  </p:stCondLst>
                                  <p:childTnLst>
                                    <p:anim calcmode="lin" valueType="num">
                                      <p:cBhvr additive="base">
                                        <p:cTn id="28" dur="500"/>
                                        <p:tgtEl>
                                          <p:spTgt spid="6"/>
                                        </p:tgtEl>
                                        <p:attrNameLst>
                                          <p:attrName>ppt_x</p:attrName>
                                        </p:attrNameLst>
                                      </p:cBhvr>
                                      <p:tavLst>
                                        <p:tav tm="0">
                                          <p:val>
                                            <p:strVal val="ppt_x"/>
                                          </p:val>
                                        </p:tav>
                                        <p:tav tm="100000">
                                          <p:val>
                                            <p:strVal val="ppt_x"/>
                                          </p:val>
                                        </p:tav>
                                      </p:tavLst>
                                    </p:anim>
                                    <p:anim calcmode="lin" valueType="num">
                                      <p:cBhvr additive="base">
                                        <p:cTn id="29" dur="500"/>
                                        <p:tgtEl>
                                          <p:spTgt spid="6"/>
                                        </p:tgtEl>
                                        <p:attrNameLst>
                                          <p:attrName>ppt_y</p:attrName>
                                        </p:attrNameLst>
                                      </p:cBhvr>
                                      <p:tavLst>
                                        <p:tav tm="0">
                                          <p:val>
                                            <p:strVal val="ppt_y"/>
                                          </p:val>
                                        </p:tav>
                                        <p:tav tm="100000">
                                          <p:val>
                                            <p:strVal val="1+ppt_h/2"/>
                                          </p:val>
                                        </p:tav>
                                      </p:tavLst>
                                    </p:anim>
                                    <p:set>
                                      <p:cBhvr>
                                        <p:cTn id="30" dur="1" fill="hold">
                                          <p:stCondLst>
                                            <p:cond delay="499"/>
                                          </p:stCondLst>
                                        </p:cTn>
                                        <p:tgtEl>
                                          <p:spTgt spid="6"/>
                                        </p:tgtEl>
                                        <p:attrNameLst>
                                          <p:attrName>style.visibility</p:attrName>
                                        </p:attrNameLst>
                                      </p:cBhvr>
                                      <p:to>
                                        <p:strVal val="hidden"/>
                                      </p:to>
                                    </p:set>
                                  </p:childTnLst>
                                </p:cTn>
                              </p:par>
                              <p:par>
                                <p:cTn id="31" presetID="2" presetClass="exit" presetSubtype="4" fill="hold" grpId="1" nodeType="withEffect">
                                  <p:stCondLst>
                                    <p:cond delay="0"/>
                                  </p:stCondLst>
                                  <p:childTnLst>
                                    <p:anim calcmode="lin" valueType="num">
                                      <p:cBhvr additive="base">
                                        <p:cTn id="32" dur="500"/>
                                        <p:tgtEl>
                                          <p:spTgt spid="11"/>
                                        </p:tgtEl>
                                        <p:attrNameLst>
                                          <p:attrName>ppt_x</p:attrName>
                                        </p:attrNameLst>
                                      </p:cBhvr>
                                      <p:tavLst>
                                        <p:tav tm="0">
                                          <p:val>
                                            <p:strVal val="ppt_x"/>
                                          </p:val>
                                        </p:tav>
                                        <p:tav tm="100000">
                                          <p:val>
                                            <p:strVal val="ppt_x"/>
                                          </p:val>
                                        </p:tav>
                                      </p:tavLst>
                                    </p:anim>
                                    <p:anim calcmode="lin" valueType="num">
                                      <p:cBhvr additive="base">
                                        <p:cTn id="33" dur="500"/>
                                        <p:tgtEl>
                                          <p:spTgt spid="11"/>
                                        </p:tgtEl>
                                        <p:attrNameLst>
                                          <p:attrName>ppt_y</p:attrName>
                                        </p:attrNameLst>
                                      </p:cBhvr>
                                      <p:tavLst>
                                        <p:tav tm="0">
                                          <p:val>
                                            <p:strVal val="ppt_y"/>
                                          </p:val>
                                        </p:tav>
                                        <p:tav tm="100000">
                                          <p:val>
                                            <p:strVal val="1+ppt_h/2"/>
                                          </p:val>
                                        </p:tav>
                                      </p:tavLst>
                                    </p:anim>
                                    <p:set>
                                      <p:cBhvr>
                                        <p:cTn id="34" dur="1" fill="hold">
                                          <p:stCondLst>
                                            <p:cond delay="499"/>
                                          </p:stCondLst>
                                        </p:cTn>
                                        <p:tgtEl>
                                          <p:spTgt spid="11"/>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additive="base">
                                        <p:cTn id="39" dur="500" fill="hold"/>
                                        <p:tgtEl>
                                          <p:spTgt spid="13"/>
                                        </p:tgtEl>
                                        <p:attrNameLst>
                                          <p:attrName>ppt_x</p:attrName>
                                        </p:attrNameLst>
                                      </p:cBhvr>
                                      <p:tavLst>
                                        <p:tav tm="0">
                                          <p:val>
                                            <p:strVal val="#ppt_x"/>
                                          </p:val>
                                        </p:tav>
                                        <p:tav tm="100000">
                                          <p:val>
                                            <p:strVal val="#ppt_x"/>
                                          </p:val>
                                        </p:tav>
                                      </p:tavLst>
                                    </p:anim>
                                    <p:anim calcmode="lin" valueType="num">
                                      <p:cBhvr additive="base">
                                        <p:cTn id="40" dur="500" fill="hold"/>
                                        <p:tgtEl>
                                          <p:spTgt spid="1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additive="base">
                                        <p:cTn id="43" dur="500" fill="hold"/>
                                        <p:tgtEl>
                                          <p:spTgt spid="15"/>
                                        </p:tgtEl>
                                        <p:attrNameLst>
                                          <p:attrName>ppt_x</p:attrName>
                                        </p:attrNameLst>
                                      </p:cBhvr>
                                      <p:tavLst>
                                        <p:tav tm="0">
                                          <p:val>
                                            <p:strVal val="#ppt_x"/>
                                          </p:val>
                                        </p:tav>
                                        <p:tav tm="100000">
                                          <p:val>
                                            <p:strVal val="#ppt_x"/>
                                          </p:val>
                                        </p:tav>
                                      </p:tavLst>
                                    </p:anim>
                                    <p:anim calcmode="lin" valueType="num">
                                      <p:cBhvr additive="base">
                                        <p:cTn id="4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xit" presetSubtype="4" fill="hold" grpId="1" nodeType="clickEffect">
                                  <p:stCondLst>
                                    <p:cond delay="0"/>
                                  </p:stCondLst>
                                  <p:childTnLst>
                                    <p:anim calcmode="lin" valueType="num">
                                      <p:cBhvr additive="base">
                                        <p:cTn id="48" dur="500"/>
                                        <p:tgtEl>
                                          <p:spTgt spid="13"/>
                                        </p:tgtEl>
                                        <p:attrNameLst>
                                          <p:attrName>ppt_x</p:attrName>
                                        </p:attrNameLst>
                                      </p:cBhvr>
                                      <p:tavLst>
                                        <p:tav tm="0">
                                          <p:val>
                                            <p:strVal val="ppt_x"/>
                                          </p:val>
                                        </p:tav>
                                        <p:tav tm="100000">
                                          <p:val>
                                            <p:strVal val="ppt_x"/>
                                          </p:val>
                                        </p:tav>
                                      </p:tavLst>
                                    </p:anim>
                                    <p:anim calcmode="lin" valueType="num">
                                      <p:cBhvr additive="base">
                                        <p:cTn id="49" dur="500"/>
                                        <p:tgtEl>
                                          <p:spTgt spid="13"/>
                                        </p:tgtEl>
                                        <p:attrNameLst>
                                          <p:attrName>ppt_y</p:attrName>
                                        </p:attrNameLst>
                                      </p:cBhvr>
                                      <p:tavLst>
                                        <p:tav tm="0">
                                          <p:val>
                                            <p:strVal val="ppt_y"/>
                                          </p:val>
                                        </p:tav>
                                        <p:tav tm="100000">
                                          <p:val>
                                            <p:strVal val="1+ppt_h/2"/>
                                          </p:val>
                                        </p:tav>
                                      </p:tavLst>
                                    </p:anim>
                                    <p:set>
                                      <p:cBhvr>
                                        <p:cTn id="50" dur="1" fill="hold">
                                          <p:stCondLst>
                                            <p:cond delay="499"/>
                                          </p:stCondLst>
                                        </p:cTn>
                                        <p:tgtEl>
                                          <p:spTgt spid="13"/>
                                        </p:tgtEl>
                                        <p:attrNameLst>
                                          <p:attrName>style.visibility</p:attrName>
                                        </p:attrNameLst>
                                      </p:cBhvr>
                                      <p:to>
                                        <p:strVal val="hidden"/>
                                      </p:to>
                                    </p:set>
                                  </p:childTnLst>
                                </p:cTn>
                              </p:par>
                              <p:par>
                                <p:cTn id="51" presetID="2" presetClass="exit" presetSubtype="4" fill="hold" grpId="1" nodeType="withEffect">
                                  <p:stCondLst>
                                    <p:cond delay="0"/>
                                  </p:stCondLst>
                                  <p:childTnLst>
                                    <p:anim calcmode="lin" valueType="num">
                                      <p:cBhvr additive="base">
                                        <p:cTn id="52" dur="500"/>
                                        <p:tgtEl>
                                          <p:spTgt spid="15"/>
                                        </p:tgtEl>
                                        <p:attrNameLst>
                                          <p:attrName>ppt_x</p:attrName>
                                        </p:attrNameLst>
                                      </p:cBhvr>
                                      <p:tavLst>
                                        <p:tav tm="0">
                                          <p:val>
                                            <p:strVal val="ppt_x"/>
                                          </p:val>
                                        </p:tav>
                                        <p:tav tm="100000">
                                          <p:val>
                                            <p:strVal val="ppt_x"/>
                                          </p:val>
                                        </p:tav>
                                      </p:tavLst>
                                    </p:anim>
                                    <p:anim calcmode="lin" valueType="num">
                                      <p:cBhvr additive="base">
                                        <p:cTn id="53" dur="500"/>
                                        <p:tgtEl>
                                          <p:spTgt spid="15"/>
                                        </p:tgtEl>
                                        <p:attrNameLst>
                                          <p:attrName>ppt_y</p:attrName>
                                        </p:attrNameLst>
                                      </p:cBhvr>
                                      <p:tavLst>
                                        <p:tav tm="0">
                                          <p:val>
                                            <p:strVal val="ppt_y"/>
                                          </p:val>
                                        </p:tav>
                                        <p:tav tm="100000">
                                          <p:val>
                                            <p:strVal val="1+ppt_h/2"/>
                                          </p:val>
                                        </p:tav>
                                      </p:tavLst>
                                    </p:anim>
                                    <p:set>
                                      <p:cBhvr>
                                        <p:cTn id="54" dur="1" fill="hold">
                                          <p:stCondLst>
                                            <p:cond delay="499"/>
                                          </p:stCondLst>
                                        </p:cTn>
                                        <p:tgtEl>
                                          <p:spTgt spid="15"/>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5"/>
                                        </p:tgtEl>
                                        <p:attrNameLst>
                                          <p:attrName>style.visibility</p:attrName>
                                        </p:attrNameLst>
                                      </p:cBhvr>
                                      <p:to>
                                        <p:strVal val="visible"/>
                                      </p:to>
                                    </p:set>
                                    <p:anim calcmode="lin" valueType="num">
                                      <p:cBhvr additive="base">
                                        <p:cTn id="59" dur="500" fill="hold"/>
                                        <p:tgtEl>
                                          <p:spTgt spid="5"/>
                                        </p:tgtEl>
                                        <p:attrNameLst>
                                          <p:attrName>ppt_x</p:attrName>
                                        </p:attrNameLst>
                                      </p:cBhvr>
                                      <p:tavLst>
                                        <p:tav tm="0">
                                          <p:val>
                                            <p:strVal val="#ppt_x"/>
                                          </p:val>
                                        </p:tav>
                                        <p:tav tm="100000">
                                          <p:val>
                                            <p:strVal val="#ppt_x"/>
                                          </p:val>
                                        </p:tav>
                                      </p:tavLst>
                                    </p:anim>
                                    <p:anim calcmode="lin" valueType="num">
                                      <p:cBhvr additive="base">
                                        <p:cTn id="60" dur="500" fill="hold"/>
                                        <p:tgtEl>
                                          <p:spTgt spid="5"/>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additive="base">
                                        <p:cTn id="63" dur="500" fill="hold"/>
                                        <p:tgtEl>
                                          <p:spTgt spid="14"/>
                                        </p:tgtEl>
                                        <p:attrNameLst>
                                          <p:attrName>ppt_x</p:attrName>
                                        </p:attrNameLst>
                                      </p:cBhvr>
                                      <p:tavLst>
                                        <p:tav tm="0">
                                          <p:val>
                                            <p:strVal val="#ppt_x"/>
                                          </p:val>
                                        </p:tav>
                                        <p:tav tm="100000">
                                          <p:val>
                                            <p:strVal val="#ppt_x"/>
                                          </p:val>
                                        </p:tav>
                                      </p:tavLst>
                                    </p:anim>
                                    <p:anim calcmode="lin" valueType="num">
                                      <p:cBhvr additive="base">
                                        <p:cTn id="6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xit" presetSubtype="4" fill="hold" grpId="1" nodeType="clickEffect">
                                  <p:stCondLst>
                                    <p:cond delay="0"/>
                                  </p:stCondLst>
                                  <p:childTnLst>
                                    <p:anim calcmode="lin" valueType="num">
                                      <p:cBhvr additive="base">
                                        <p:cTn id="68" dur="500"/>
                                        <p:tgtEl>
                                          <p:spTgt spid="5"/>
                                        </p:tgtEl>
                                        <p:attrNameLst>
                                          <p:attrName>ppt_x</p:attrName>
                                        </p:attrNameLst>
                                      </p:cBhvr>
                                      <p:tavLst>
                                        <p:tav tm="0">
                                          <p:val>
                                            <p:strVal val="ppt_x"/>
                                          </p:val>
                                        </p:tav>
                                        <p:tav tm="100000">
                                          <p:val>
                                            <p:strVal val="ppt_x"/>
                                          </p:val>
                                        </p:tav>
                                      </p:tavLst>
                                    </p:anim>
                                    <p:anim calcmode="lin" valueType="num">
                                      <p:cBhvr additive="base">
                                        <p:cTn id="69" dur="500"/>
                                        <p:tgtEl>
                                          <p:spTgt spid="5"/>
                                        </p:tgtEl>
                                        <p:attrNameLst>
                                          <p:attrName>ppt_y</p:attrName>
                                        </p:attrNameLst>
                                      </p:cBhvr>
                                      <p:tavLst>
                                        <p:tav tm="0">
                                          <p:val>
                                            <p:strVal val="ppt_y"/>
                                          </p:val>
                                        </p:tav>
                                        <p:tav tm="100000">
                                          <p:val>
                                            <p:strVal val="1+ppt_h/2"/>
                                          </p:val>
                                        </p:tav>
                                      </p:tavLst>
                                    </p:anim>
                                    <p:set>
                                      <p:cBhvr>
                                        <p:cTn id="70" dur="1" fill="hold">
                                          <p:stCondLst>
                                            <p:cond delay="499"/>
                                          </p:stCondLst>
                                        </p:cTn>
                                        <p:tgtEl>
                                          <p:spTgt spid="5"/>
                                        </p:tgtEl>
                                        <p:attrNameLst>
                                          <p:attrName>style.visibility</p:attrName>
                                        </p:attrNameLst>
                                      </p:cBhvr>
                                      <p:to>
                                        <p:strVal val="hidden"/>
                                      </p:to>
                                    </p:set>
                                  </p:childTnLst>
                                </p:cTn>
                              </p:par>
                              <p:par>
                                <p:cTn id="71" presetID="2" presetClass="exit" presetSubtype="4" fill="hold" grpId="1" nodeType="withEffect">
                                  <p:stCondLst>
                                    <p:cond delay="0"/>
                                  </p:stCondLst>
                                  <p:childTnLst>
                                    <p:anim calcmode="lin" valueType="num">
                                      <p:cBhvr additive="base">
                                        <p:cTn id="72" dur="500"/>
                                        <p:tgtEl>
                                          <p:spTgt spid="14"/>
                                        </p:tgtEl>
                                        <p:attrNameLst>
                                          <p:attrName>ppt_x</p:attrName>
                                        </p:attrNameLst>
                                      </p:cBhvr>
                                      <p:tavLst>
                                        <p:tav tm="0">
                                          <p:val>
                                            <p:strVal val="ppt_x"/>
                                          </p:val>
                                        </p:tav>
                                        <p:tav tm="100000">
                                          <p:val>
                                            <p:strVal val="ppt_x"/>
                                          </p:val>
                                        </p:tav>
                                      </p:tavLst>
                                    </p:anim>
                                    <p:anim calcmode="lin" valueType="num">
                                      <p:cBhvr additive="base">
                                        <p:cTn id="73" dur="500"/>
                                        <p:tgtEl>
                                          <p:spTgt spid="14"/>
                                        </p:tgtEl>
                                        <p:attrNameLst>
                                          <p:attrName>ppt_y</p:attrName>
                                        </p:attrNameLst>
                                      </p:cBhvr>
                                      <p:tavLst>
                                        <p:tav tm="0">
                                          <p:val>
                                            <p:strVal val="ppt_y"/>
                                          </p:val>
                                        </p:tav>
                                        <p:tav tm="100000">
                                          <p:val>
                                            <p:strVal val="1+ppt_h/2"/>
                                          </p:val>
                                        </p:tav>
                                      </p:tavLst>
                                    </p:anim>
                                    <p:set>
                                      <p:cBhvr>
                                        <p:cTn id="74"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3" grpId="1"/>
      <p:bldP spid="6" grpId="0" animBg="1"/>
      <p:bldP spid="6" grpId="1" animBg="1"/>
      <p:bldP spid="11" grpId="0"/>
      <p:bldP spid="11" grpId="1"/>
      <p:bldP spid="13" grpId="0" animBg="1"/>
      <p:bldP spid="13" grpId="1" animBg="1"/>
      <p:bldP spid="15" grpId="0"/>
      <p:bldP spid="15" grpId="1"/>
      <p:bldP spid="5" grpId="0" animBg="1"/>
      <p:bldP spid="5" grpId="1" animBg="1"/>
      <p:bldP spid="14" grpId="0"/>
      <p:bldP spid="14"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5AC672-0A23-ED65-291B-49584053C4AE}"/>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87D2118A-E69C-68E4-DC26-8E175D175DAA}"/>
              </a:ext>
            </a:extLst>
          </p:cNvPr>
          <p:cNvSpPr/>
          <p:nvPr/>
        </p:nvSpPr>
        <p:spPr>
          <a:xfrm>
            <a:off x="0" y="0"/>
            <a:ext cx="731454" cy="10287000"/>
          </a:xfrm>
          <a:custGeom>
            <a:avLst/>
            <a:gdLst/>
            <a:ahLst/>
            <a:cxnLst/>
            <a:rect l="l" t="t" r="r" b="b"/>
            <a:pathLst>
              <a:path w="731454" h="10287000">
                <a:moveTo>
                  <a:pt x="0" y="0"/>
                </a:moveTo>
                <a:lnTo>
                  <a:pt x="731454" y="0"/>
                </a:lnTo>
                <a:lnTo>
                  <a:pt x="731454" y="10287000"/>
                </a:lnTo>
                <a:lnTo>
                  <a:pt x="0" y="10287000"/>
                </a:lnTo>
                <a:lnTo>
                  <a:pt x="0" y="0"/>
                </a:lnTo>
                <a:close/>
              </a:path>
            </a:pathLst>
          </a:custGeom>
          <a:blipFill>
            <a:blip r:embed="rId2"/>
            <a:stretch>
              <a:fillRect r="-2400226"/>
            </a:stretch>
          </a:blipFill>
        </p:spPr>
      </p:sp>
      <p:sp>
        <p:nvSpPr>
          <p:cNvPr id="3" name="Freeform 3">
            <a:extLst>
              <a:ext uri="{FF2B5EF4-FFF2-40B4-BE49-F238E27FC236}">
                <a16:creationId xmlns:a16="http://schemas.microsoft.com/office/drawing/2014/main" id="{79E5335B-FDFD-186E-8818-973922482E40}"/>
              </a:ext>
            </a:extLst>
          </p:cNvPr>
          <p:cNvSpPr/>
          <p:nvPr/>
        </p:nvSpPr>
        <p:spPr>
          <a:xfrm>
            <a:off x="14732871" y="9032040"/>
            <a:ext cx="3136874" cy="858719"/>
          </a:xfrm>
          <a:custGeom>
            <a:avLst/>
            <a:gdLst/>
            <a:ahLst/>
            <a:cxnLst/>
            <a:rect l="l" t="t" r="r" b="b"/>
            <a:pathLst>
              <a:path w="3136874" h="858719">
                <a:moveTo>
                  <a:pt x="0" y="0"/>
                </a:moveTo>
                <a:lnTo>
                  <a:pt x="3136874" y="0"/>
                </a:lnTo>
                <a:lnTo>
                  <a:pt x="3136874" y="858720"/>
                </a:lnTo>
                <a:lnTo>
                  <a:pt x="0" y="858720"/>
                </a:lnTo>
                <a:lnTo>
                  <a:pt x="0" y="0"/>
                </a:lnTo>
                <a:close/>
              </a:path>
            </a:pathLst>
          </a:custGeom>
          <a:blipFill>
            <a:blip r:embed="rId3"/>
            <a:stretch>
              <a:fillRect/>
            </a:stretch>
          </a:blipFill>
        </p:spPr>
      </p:sp>
      <p:sp>
        <p:nvSpPr>
          <p:cNvPr id="8" name="Retângulo 7">
            <a:extLst>
              <a:ext uri="{FF2B5EF4-FFF2-40B4-BE49-F238E27FC236}">
                <a16:creationId xmlns:a16="http://schemas.microsoft.com/office/drawing/2014/main" id="{9D7CDD6D-2E0A-580C-739D-B45E45F1C11A}"/>
              </a:ext>
            </a:extLst>
          </p:cNvPr>
          <p:cNvSpPr/>
          <p:nvPr/>
        </p:nvSpPr>
        <p:spPr>
          <a:xfrm>
            <a:off x="729662" y="2601"/>
            <a:ext cx="8417127" cy="807906"/>
          </a:xfrm>
          <a:prstGeom prst="rect">
            <a:avLst/>
          </a:prstGeom>
          <a:solidFill>
            <a:srgbClr val="DFE1E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0" name="CaixaDeTexto 9">
            <a:extLst>
              <a:ext uri="{FF2B5EF4-FFF2-40B4-BE49-F238E27FC236}">
                <a16:creationId xmlns:a16="http://schemas.microsoft.com/office/drawing/2014/main" id="{D814FCC8-B656-D8FB-E46C-B573754A5E3B}"/>
              </a:ext>
            </a:extLst>
          </p:cNvPr>
          <p:cNvSpPr txBox="1"/>
          <p:nvPr/>
        </p:nvSpPr>
        <p:spPr>
          <a:xfrm>
            <a:off x="734493" y="-122671"/>
            <a:ext cx="7791633" cy="923330"/>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r>
              <a:rPr lang="pt-BR" sz="5400" b="1" dirty="0">
                <a:solidFill>
                  <a:srgbClr val="034F6E"/>
                </a:solidFill>
                <a:ea typeface="Calibri"/>
                <a:cs typeface="Calibri"/>
              </a:rPr>
              <a:t>Dificuldades Operacionais </a:t>
            </a:r>
          </a:p>
        </p:txBody>
      </p:sp>
      <p:sp>
        <p:nvSpPr>
          <p:cNvPr id="23" name="TextBox 5">
            <a:extLst>
              <a:ext uri="{FF2B5EF4-FFF2-40B4-BE49-F238E27FC236}">
                <a16:creationId xmlns:a16="http://schemas.microsoft.com/office/drawing/2014/main" id="{C87E703D-283E-25D8-37D0-F1A596076620}"/>
              </a:ext>
            </a:extLst>
          </p:cNvPr>
          <p:cNvSpPr txBox="1"/>
          <p:nvPr/>
        </p:nvSpPr>
        <p:spPr>
          <a:xfrm>
            <a:off x="970721" y="1174417"/>
            <a:ext cx="13316742" cy="3105081"/>
          </a:xfrm>
          <a:prstGeom prst="rect">
            <a:avLst/>
          </a:prstGeom>
        </p:spPr>
        <p:txBody>
          <a:bodyPr wrap="square" lIns="0" tIns="0" rIns="0" bIns="0" rtlCol="0" anchor="t">
            <a:spAutoFit/>
          </a:bodyPr>
          <a:lstStyle/>
          <a:p>
            <a:pPr algn="just">
              <a:lnSpc>
                <a:spcPts val="3499"/>
              </a:lnSpc>
              <a:spcBef>
                <a:spcPct val="0"/>
              </a:spcBef>
            </a:pPr>
            <a:r>
              <a:rPr lang="pt-BR" sz="2200" b="1" dirty="0">
                <a:solidFill>
                  <a:srgbClr val="034F6E"/>
                </a:solidFill>
                <a:ea typeface="Calibri"/>
                <a:cs typeface="Calibri"/>
              </a:rPr>
              <a:t>Módulo de execução e monitoramento:</a:t>
            </a:r>
            <a:r>
              <a:rPr lang="pt-BR" sz="2200" dirty="0">
                <a:ea typeface="Calibri"/>
                <a:cs typeface="Calibri"/>
              </a:rPr>
              <a:t> É a área do Sigcon-MG que tem como objetivo registrar as ações destinadas ao cumprimento do objeto pactuado no instrumento jurídico correspondente, garantindo que sejam realizadas dentro do prazo legal estabelecido.</a:t>
            </a:r>
          </a:p>
          <a:p>
            <a:pPr algn="just">
              <a:lnSpc>
                <a:spcPts val="3499"/>
              </a:lnSpc>
              <a:spcBef>
                <a:spcPct val="0"/>
              </a:spcBef>
            </a:pPr>
            <a:endParaRPr lang="pt-BR" sz="2450" dirty="0">
              <a:latin typeface="Gotham"/>
              <a:ea typeface="Calibri"/>
              <a:cs typeface="Gotham"/>
            </a:endParaRPr>
          </a:p>
          <a:p>
            <a:pPr algn="just">
              <a:lnSpc>
                <a:spcPts val="3499"/>
              </a:lnSpc>
              <a:spcBef>
                <a:spcPct val="0"/>
              </a:spcBef>
            </a:pPr>
            <a:endParaRPr lang="pt-BR" sz="2450" dirty="0">
              <a:solidFill>
                <a:srgbClr val="000000"/>
              </a:solidFill>
              <a:latin typeface="Gotham"/>
              <a:ea typeface="Gotham"/>
              <a:cs typeface="Gotham"/>
            </a:endParaRPr>
          </a:p>
          <a:p>
            <a:pPr algn="just">
              <a:lnSpc>
                <a:spcPts val="3499"/>
              </a:lnSpc>
              <a:spcBef>
                <a:spcPct val="0"/>
              </a:spcBef>
            </a:pPr>
            <a:endParaRPr lang="pt-BR" sz="2450" dirty="0">
              <a:solidFill>
                <a:srgbClr val="000000"/>
              </a:solidFill>
              <a:latin typeface="Gotham"/>
              <a:ea typeface="Gotham"/>
              <a:cs typeface="Gotham"/>
            </a:endParaRPr>
          </a:p>
          <a:p>
            <a:pPr algn="just">
              <a:lnSpc>
                <a:spcPts val="3499"/>
              </a:lnSpc>
              <a:spcBef>
                <a:spcPct val="0"/>
              </a:spcBef>
            </a:pPr>
            <a:endParaRPr lang="pt-BR" sz="2450" dirty="0">
              <a:latin typeface="Gotham"/>
              <a:cs typeface="Gotham"/>
            </a:endParaRPr>
          </a:p>
        </p:txBody>
      </p:sp>
      <p:sp>
        <p:nvSpPr>
          <p:cNvPr id="17" name="Retângulo: Cantos Arredondados 16">
            <a:extLst>
              <a:ext uri="{FF2B5EF4-FFF2-40B4-BE49-F238E27FC236}">
                <a16:creationId xmlns:a16="http://schemas.microsoft.com/office/drawing/2014/main" id="{51733209-1B2B-0231-51D6-0D3053D059B7}"/>
              </a:ext>
            </a:extLst>
          </p:cNvPr>
          <p:cNvSpPr/>
          <p:nvPr/>
        </p:nvSpPr>
        <p:spPr>
          <a:xfrm>
            <a:off x="1598071" y="3416296"/>
            <a:ext cx="3318332" cy="1173710"/>
          </a:xfrm>
          <a:prstGeom prst="roundRect">
            <a:avLst/>
          </a:prstGeom>
          <a:solidFill>
            <a:schemeClr val="accent3"/>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pt-B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pt-BR" sz="2400" b="1" dirty="0">
                <a:ea typeface="Calibri"/>
                <a:cs typeface="Calibri"/>
              </a:rPr>
              <a:t>VINCULAÇÃO DE REGISTROS</a:t>
            </a:r>
          </a:p>
        </p:txBody>
      </p:sp>
      <p:sp>
        <p:nvSpPr>
          <p:cNvPr id="19" name="TextBox 5">
            <a:extLst>
              <a:ext uri="{FF2B5EF4-FFF2-40B4-BE49-F238E27FC236}">
                <a16:creationId xmlns:a16="http://schemas.microsoft.com/office/drawing/2014/main" id="{A26D00B6-0DEB-66F6-DEB4-60F2383EC810}"/>
              </a:ext>
            </a:extLst>
          </p:cNvPr>
          <p:cNvSpPr txBox="1"/>
          <p:nvPr/>
        </p:nvSpPr>
        <p:spPr>
          <a:xfrm>
            <a:off x="5283245" y="3410551"/>
            <a:ext cx="12410969" cy="2656240"/>
          </a:xfrm>
          <a:prstGeom prst="rect">
            <a:avLst/>
          </a:prstGeom>
        </p:spPr>
        <p:txBody>
          <a:bodyPr wrap="square" lIns="0" tIns="0" rIns="0" bIns="0" rtlCol="0" anchor="t">
            <a:spAutoFit/>
          </a:bodyPr>
          <a:lstStyle/>
          <a:p>
            <a:pPr algn="just">
              <a:lnSpc>
                <a:spcPts val="3499"/>
              </a:lnSpc>
              <a:spcBef>
                <a:spcPct val="0"/>
              </a:spcBef>
            </a:pPr>
            <a:r>
              <a:rPr lang="pt-BR" sz="2200" b="1" dirty="0">
                <a:solidFill>
                  <a:srgbClr val="034F6E"/>
                </a:solidFill>
                <a:latin typeface="Calibri"/>
                <a:ea typeface="Calibri"/>
                <a:cs typeface="Calibri"/>
              </a:rPr>
              <a:t>Um ponto de atenção é a vinculação entre os registros realizados (processo de contratação/aquisição, execução física, execução financeira e relatório de atividades). Os registros devem ser feitos na ordem: contração &gt; execução física &gt; execução financeira &gt; relatório de atividades. Não deve ser pulada nenhuma destas etapas. </a:t>
            </a:r>
          </a:p>
          <a:p>
            <a:pPr algn="just">
              <a:lnSpc>
                <a:spcPts val="3499"/>
              </a:lnSpc>
              <a:spcBef>
                <a:spcPct val="0"/>
              </a:spcBef>
            </a:pPr>
            <a:endParaRPr lang="pt-BR" sz="2450" dirty="0">
              <a:solidFill>
                <a:srgbClr val="000000"/>
              </a:solidFill>
              <a:latin typeface="Gotham"/>
              <a:ea typeface="Gotham"/>
              <a:cs typeface="Gotham"/>
            </a:endParaRPr>
          </a:p>
          <a:p>
            <a:pPr algn="just">
              <a:lnSpc>
                <a:spcPts val="3499"/>
              </a:lnSpc>
              <a:spcBef>
                <a:spcPct val="0"/>
              </a:spcBef>
            </a:pPr>
            <a:endParaRPr lang="pt-BR" sz="2450" dirty="0">
              <a:latin typeface="Gotham"/>
              <a:cs typeface="Gotham"/>
            </a:endParaRPr>
          </a:p>
        </p:txBody>
      </p:sp>
      <p:sp>
        <p:nvSpPr>
          <p:cNvPr id="21" name="Retângulo: Cantos Arredondados 20">
            <a:extLst>
              <a:ext uri="{FF2B5EF4-FFF2-40B4-BE49-F238E27FC236}">
                <a16:creationId xmlns:a16="http://schemas.microsoft.com/office/drawing/2014/main" id="{63BA8B0B-69B5-766A-E7D3-99724AC35BB3}"/>
              </a:ext>
            </a:extLst>
          </p:cNvPr>
          <p:cNvSpPr/>
          <p:nvPr/>
        </p:nvSpPr>
        <p:spPr>
          <a:xfrm>
            <a:off x="1571508" y="5587365"/>
            <a:ext cx="3318332" cy="1173710"/>
          </a:xfrm>
          <a:prstGeom prst="roundRect">
            <a:avLst/>
          </a:prstGeom>
          <a:solidFill>
            <a:schemeClr val="accent4"/>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pt-B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pt-BR" sz="2400" b="1" dirty="0">
                <a:ea typeface="Calibri"/>
                <a:cs typeface="Calibri"/>
              </a:rPr>
              <a:t>COMPROVANTES DE DESPESAS</a:t>
            </a:r>
          </a:p>
        </p:txBody>
      </p:sp>
      <p:sp>
        <p:nvSpPr>
          <p:cNvPr id="24" name="TextBox 5">
            <a:extLst>
              <a:ext uri="{FF2B5EF4-FFF2-40B4-BE49-F238E27FC236}">
                <a16:creationId xmlns:a16="http://schemas.microsoft.com/office/drawing/2014/main" id="{AC04E6CA-FA92-1B6D-E135-F11A9BB7DC43}"/>
              </a:ext>
            </a:extLst>
          </p:cNvPr>
          <p:cNvSpPr txBox="1"/>
          <p:nvPr/>
        </p:nvSpPr>
        <p:spPr>
          <a:xfrm>
            <a:off x="5256682" y="5581620"/>
            <a:ext cx="12410969" cy="3553922"/>
          </a:xfrm>
          <a:prstGeom prst="rect">
            <a:avLst/>
          </a:prstGeom>
        </p:spPr>
        <p:txBody>
          <a:bodyPr wrap="square" lIns="0" tIns="0" rIns="0" bIns="0" rtlCol="0" anchor="t">
            <a:spAutoFit/>
          </a:bodyPr>
          <a:lstStyle/>
          <a:p>
            <a:pPr algn="just">
              <a:lnSpc>
                <a:spcPts val="3499"/>
              </a:lnSpc>
              <a:spcBef>
                <a:spcPct val="0"/>
              </a:spcBef>
            </a:pPr>
            <a:r>
              <a:rPr lang="pt-BR" sz="2200" b="1" dirty="0">
                <a:solidFill>
                  <a:srgbClr val="034F6E"/>
                </a:solidFill>
                <a:ea typeface="Calibri"/>
                <a:cs typeface="Calibri"/>
              </a:rPr>
              <a:t>Ao serem cadastradas as informações de comprovação de saída financeira, é importante lembrar que não devem ser cadastrados apenas os dados gerais (número da nota fiscal, data, valores, </a:t>
            </a:r>
            <a:r>
              <a:rPr lang="pt-BR" sz="2200" b="1" dirty="0" smtClean="0">
                <a:solidFill>
                  <a:srgbClr val="034F6E"/>
                </a:solidFill>
                <a:ea typeface="Calibri"/>
                <a:cs typeface="Calibri"/>
              </a:rPr>
              <a:t>etc.), </a:t>
            </a:r>
            <a:r>
              <a:rPr lang="pt-BR" sz="2200" b="1" dirty="0">
                <a:solidFill>
                  <a:srgbClr val="034F6E"/>
                </a:solidFill>
                <a:ea typeface="Calibri"/>
                <a:cs typeface="Calibri"/>
              </a:rPr>
              <a:t>mas também quais foram os produtos e/ou serviços faturados, de maneira individualizada. Não se esqueça de clicar no botão "ações" e em seguida, "incluir produtos/serviços das despesas financeiras". </a:t>
            </a:r>
          </a:p>
          <a:p>
            <a:pPr algn="just">
              <a:lnSpc>
                <a:spcPts val="3499"/>
              </a:lnSpc>
              <a:spcBef>
                <a:spcPct val="0"/>
              </a:spcBef>
            </a:pPr>
            <a:endParaRPr lang="pt-BR" sz="2450" dirty="0">
              <a:solidFill>
                <a:srgbClr val="000000"/>
              </a:solidFill>
              <a:latin typeface="Calibri"/>
              <a:ea typeface="Calibri"/>
              <a:cs typeface="Gotham"/>
            </a:endParaRPr>
          </a:p>
          <a:p>
            <a:pPr algn="just">
              <a:lnSpc>
                <a:spcPts val="3499"/>
              </a:lnSpc>
              <a:spcBef>
                <a:spcPct val="0"/>
              </a:spcBef>
            </a:pPr>
            <a:endParaRPr lang="pt-BR" sz="2450" dirty="0">
              <a:solidFill>
                <a:srgbClr val="000000"/>
              </a:solidFill>
              <a:latin typeface="Gotham"/>
              <a:ea typeface="Calibri"/>
              <a:cs typeface="Gotham"/>
            </a:endParaRPr>
          </a:p>
          <a:p>
            <a:pPr algn="just">
              <a:lnSpc>
                <a:spcPts val="3499"/>
              </a:lnSpc>
              <a:spcBef>
                <a:spcPct val="0"/>
              </a:spcBef>
            </a:pPr>
            <a:endParaRPr lang="pt-BR" sz="2450" dirty="0">
              <a:solidFill>
                <a:srgbClr val="000000"/>
              </a:solidFill>
              <a:latin typeface="Gotham"/>
              <a:ea typeface="Gotham"/>
              <a:cs typeface="Gotham"/>
            </a:endParaRPr>
          </a:p>
          <a:p>
            <a:pPr algn="just">
              <a:lnSpc>
                <a:spcPts val="3499"/>
              </a:lnSpc>
              <a:spcBef>
                <a:spcPct val="0"/>
              </a:spcBef>
            </a:pPr>
            <a:endParaRPr lang="pt-BR" sz="2450" dirty="0">
              <a:latin typeface="Gotham"/>
              <a:cs typeface="Gotham"/>
            </a:endParaRPr>
          </a:p>
        </p:txBody>
      </p:sp>
      <p:sp>
        <p:nvSpPr>
          <p:cNvPr id="5" name="Retângulo 4">
            <a:extLst>
              <a:ext uri="{FF2B5EF4-FFF2-40B4-BE49-F238E27FC236}">
                <a16:creationId xmlns:a16="http://schemas.microsoft.com/office/drawing/2014/main" id="{0E2B4131-AFE3-3D26-4891-04E6D1149665}"/>
              </a:ext>
            </a:extLst>
          </p:cNvPr>
          <p:cNvSpPr/>
          <p:nvPr/>
        </p:nvSpPr>
        <p:spPr>
          <a:xfrm>
            <a:off x="723297" y="8832611"/>
            <a:ext cx="10350116" cy="1452851"/>
          </a:xfrm>
          <a:prstGeom prst="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pt-BR" sz="1200" dirty="0">
              <a:solidFill>
                <a:srgbClr val="000000"/>
              </a:solidFill>
              <a:latin typeface="Aptos"/>
            </a:endParaRPr>
          </a:p>
          <a:p>
            <a:pPr algn="ctr"/>
            <a:endParaRPr lang="pt-BR" sz="1200" dirty="0">
              <a:solidFill>
                <a:srgbClr val="000000"/>
              </a:solidFill>
              <a:latin typeface="Aptos"/>
            </a:endParaRPr>
          </a:p>
          <a:p>
            <a:pPr algn="ctr"/>
            <a:endParaRPr lang="pt-BR" sz="1200" dirty="0">
              <a:solidFill>
                <a:srgbClr val="000000"/>
              </a:solidFill>
              <a:latin typeface="Aptos"/>
            </a:endParaRPr>
          </a:p>
        </p:txBody>
      </p:sp>
      <p:sp>
        <p:nvSpPr>
          <p:cNvPr id="7" name="CaixaDeTexto 9">
            <a:extLst>
              <a:ext uri="{FF2B5EF4-FFF2-40B4-BE49-F238E27FC236}">
                <a16:creationId xmlns:a16="http://schemas.microsoft.com/office/drawing/2014/main" id="{D42B5966-9332-D1DF-3FD9-6806CBCB96E7}"/>
              </a:ext>
            </a:extLst>
          </p:cNvPr>
          <p:cNvSpPr txBox="1"/>
          <p:nvPr/>
        </p:nvSpPr>
        <p:spPr>
          <a:xfrm>
            <a:off x="1454751" y="9201813"/>
            <a:ext cx="8729258" cy="64633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 typeface="Arial"/>
              <a:buChar char="•"/>
            </a:pPr>
            <a:r>
              <a:rPr lang="pt-BR" b="1" dirty="0">
                <a:ea typeface="+mn-lt"/>
                <a:cs typeface="+mn-lt"/>
              </a:rPr>
              <a:t>As instruções para a utilização do módulo de execução e monitoramento podem ser encontradas em </a:t>
            </a:r>
            <a:r>
              <a:rPr lang="pt-BR" b="1" dirty="0">
                <a:ea typeface="+mn-lt"/>
                <a:cs typeface="+mn-lt"/>
                <a:hlinkClick r:id="rId4"/>
              </a:rPr>
              <a:t>https://manual.sigconsaida.mg.gov.br/execucao</a:t>
            </a:r>
            <a:r>
              <a:rPr lang="pt-BR" b="1" dirty="0">
                <a:ea typeface="+mn-lt"/>
                <a:cs typeface="+mn-lt"/>
              </a:rPr>
              <a:t> .</a:t>
            </a:r>
          </a:p>
        </p:txBody>
      </p:sp>
    </p:spTree>
    <p:extLst>
      <p:ext uri="{BB962C8B-B14F-4D97-AF65-F5344CB8AC3E}">
        <p14:creationId xmlns:p14="http://schemas.microsoft.com/office/powerpoint/2010/main" val="416681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1" nodeType="clickEffect">
                                  <p:stCondLst>
                                    <p:cond delay="0"/>
                                  </p:stCondLst>
                                  <p:childTnLst>
                                    <p:anim calcmode="lin" valueType="num">
                                      <p:cBhvr additive="base">
                                        <p:cTn id="12" dur="500"/>
                                        <p:tgtEl>
                                          <p:spTgt spid="23"/>
                                        </p:tgtEl>
                                        <p:attrNameLst>
                                          <p:attrName>ppt_x</p:attrName>
                                        </p:attrNameLst>
                                      </p:cBhvr>
                                      <p:tavLst>
                                        <p:tav tm="0">
                                          <p:val>
                                            <p:strVal val="ppt_x"/>
                                          </p:val>
                                        </p:tav>
                                        <p:tav tm="100000">
                                          <p:val>
                                            <p:strVal val="ppt_x"/>
                                          </p:val>
                                        </p:tav>
                                      </p:tavLst>
                                    </p:anim>
                                    <p:anim calcmode="lin" valueType="num">
                                      <p:cBhvr additive="base">
                                        <p:cTn id="13" dur="500"/>
                                        <p:tgtEl>
                                          <p:spTgt spid="23"/>
                                        </p:tgtEl>
                                        <p:attrNameLst>
                                          <p:attrName>ppt_y</p:attrName>
                                        </p:attrNameLst>
                                      </p:cBhvr>
                                      <p:tavLst>
                                        <p:tav tm="0">
                                          <p:val>
                                            <p:strVal val="ppt_y"/>
                                          </p:val>
                                        </p:tav>
                                        <p:tav tm="100000">
                                          <p:val>
                                            <p:strVal val="1+ppt_h/2"/>
                                          </p:val>
                                        </p:tav>
                                      </p:tavLst>
                                    </p:anim>
                                    <p:set>
                                      <p:cBhvr>
                                        <p:cTn id="14" dur="1" fill="hold">
                                          <p:stCondLst>
                                            <p:cond delay="499"/>
                                          </p:stCondLst>
                                        </p:cTn>
                                        <p:tgtEl>
                                          <p:spTgt spid="23"/>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additive="base">
                                        <p:cTn id="23" dur="500" fill="hold"/>
                                        <p:tgtEl>
                                          <p:spTgt spid="19"/>
                                        </p:tgtEl>
                                        <p:attrNameLst>
                                          <p:attrName>ppt_x</p:attrName>
                                        </p:attrNameLst>
                                      </p:cBhvr>
                                      <p:tavLst>
                                        <p:tav tm="0">
                                          <p:val>
                                            <p:strVal val="#ppt_x"/>
                                          </p:val>
                                        </p:tav>
                                        <p:tav tm="100000">
                                          <p:val>
                                            <p:strVal val="#ppt_x"/>
                                          </p:val>
                                        </p:tav>
                                      </p:tavLst>
                                    </p:anim>
                                    <p:anim calcmode="lin" valueType="num">
                                      <p:cBhvr additive="base">
                                        <p:cTn id="2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xit" presetSubtype="4" fill="hold" grpId="1" nodeType="clickEffect">
                                  <p:stCondLst>
                                    <p:cond delay="0"/>
                                  </p:stCondLst>
                                  <p:childTnLst>
                                    <p:anim calcmode="lin" valueType="num">
                                      <p:cBhvr additive="base">
                                        <p:cTn id="28" dur="500"/>
                                        <p:tgtEl>
                                          <p:spTgt spid="17"/>
                                        </p:tgtEl>
                                        <p:attrNameLst>
                                          <p:attrName>ppt_x</p:attrName>
                                        </p:attrNameLst>
                                      </p:cBhvr>
                                      <p:tavLst>
                                        <p:tav tm="0">
                                          <p:val>
                                            <p:strVal val="ppt_x"/>
                                          </p:val>
                                        </p:tav>
                                        <p:tav tm="100000">
                                          <p:val>
                                            <p:strVal val="ppt_x"/>
                                          </p:val>
                                        </p:tav>
                                      </p:tavLst>
                                    </p:anim>
                                    <p:anim calcmode="lin" valueType="num">
                                      <p:cBhvr additive="base">
                                        <p:cTn id="29" dur="500"/>
                                        <p:tgtEl>
                                          <p:spTgt spid="17"/>
                                        </p:tgtEl>
                                        <p:attrNameLst>
                                          <p:attrName>ppt_y</p:attrName>
                                        </p:attrNameLst>
                                      </p:cBhvr>
                                      <p:tavLst>
                                        <p:tav tm="0">
                                          <p:val>
                                            <p:strVal val="ppt_y"/>
                                          </p:val>
                                        </p:tav>
                                        <p:tav tm="100000">
                                          <p:val>
                                            <p:strVal val="1+ppt_h/2"/>
                                          </p:val>
                                        </p:tav>
                                      </p:tavLst>
                                    </p:anim>
                                    <p:set>
                                      <p:cBhvr>
                                        <p:cTn id="30" dur="1" fill="hold">
                                          <p:stCondLst>
                                            <p:cond delay="499"/>
                                          </p:stCondLst>
                                        </p:cTn>
                                        <p:tgtEl>
                                          <p:spTgt spid="17"/>
                                        </p:tgtEl>
                                        <p:attrNameLst>
                                          <p:attrName>style.visibility</p:attrName>
                                        </p:attrNameLst>
                                      </p:cBhvr>
                                      <p:to>
                                        <p:strVal val="hidden"/>
                                      </p:to>
                                    </p:set>
                                  </p:childTnLst>
                                </p:cTn>
                              </p:par>
                              <p:par>
                                <p:cTn id="31" presetID="2" presetClass="exit" presetSubtype="4" fill="hold" grpId="1" nodeType="withEffect">
                                  <p:stCondLst>
                                    <p:cond delay="0"/>
                                  </p:stCondLst>
                                  <p:childTnLst>
                                    <p:anim calcmode="lin" valueType="num">
                                      <p:cBhvr additive="base">
                                        <p:cTn id="32" dur="500"/>
                                        <p:tgtEl>
                                          <p:spTgt spid="19"/>
                                        </p:tgtEl>
                                        <p:attrNameLst>
                                          <p:attrName>ppt_x</p:attrName>
                                        </p:attrNameLst>
                                      </p:cBhvr>
                                      <p:tavLst>
                                        <p:tav tm="0">
                                          <p:val>
                                            <p:strVal val="ppt_x"/>
                                          </p:val>
                                        </p:tav>
                                        <p:tav tm="100000">
                                          <p:val>
                                            <p:strVal val="ppt_x"/>
                                          </p:val>
                                        </p:tav>
                                      </p:tavLst>
                                    </p:anim>
                                    <p:anim calcmode="lin" valueType="num">
                                      <p:cBhvr additive="base">
                                        <p:cTn id="33" dur="500"/>
                                        <p:tgtEl>
                                          <p:spTgt spid="19"/>
                                        </p:tgtEl>
                                        <p:attrNameLst>
                                          <p:attrName>ppt_y</p:attrName>
                                        </p:attrNameLst>
                                      </p:cBhvr>
                                      <p:tavLst>
                                        <p:tav tm="0">
                                          <p:val>
                                            <p:strVal val="ppt_y"/>
                                          </p:val>
                                        </p:tav>
                                        <p:tav tm="100000">
                                          <p:val>
                                            <p:strVal val="1+ppt_h/2"/>
                                          </p:val>
                                        </p:tav>
                                      </p:tavLst>
                                    </p:anim>
                                    <p:set>
                                      <p:cBhvr>
                                        <p:cTn id="34" dur="1" fill="hold">
                                          <p:stCondLst>
                                            <p:cond delay="499"/>
                                          </p:stCondLst>
                                        </p:cTn>
                                        <p:tgtEl>
                                          <p:spTgt spid="19"/>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additive="base">
                                        <p:cTn id="39" dur="500" fill="hold"/>
                                        <p:tgtEl>
                                          <p:spTgt spid="21"/>
                                        </p:tgtEl>
                                        <p:attrNameLst>
                                          <p:attrName>ppt_x</p:attrName>
                                        </p:attrNameLst>
                                      </p:cBhvr>
                                      <p:tavLst>
                                        <p:tav tm="0">
                                          <p:val>
                                            <p:strVal val="#ppt_x"/>
                                          </p:val>
                                        </p:tav>
                                        <p:tav tm="100000">
                                          <p:val>
                                            <p:strVal val="#ppt_x"/>
                                          </p:val>
                                        </p:tav>
                                      </p:tavLst>
                                    </p:anim>
                                    <p:anim calcmode="lin" valueType="num">
                                      <p:cBhvr additive="base">
                                        <p:cTn id="40" dur="500" fill="hold"/>
                                        <p:tgtEl>
                                          <p:spTgt spid="21"/>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additive="base">
                                        <p:cTn id="43" dur="500" fill="hold"/>
                                        <p:tgtEl>
                                          <p:spTgt spid="24"/>
                                        </p:tgtEl>
                                        <p:attrNameLst>
                                          <p:attrName>ppt_x</p:attrName>
                                        </p:attrNameLst>
                                      </p:cBhvr>
                                      <p:tavLst>
                                        <p:tav tm="0">
                                          <p:val>
                                            <p:strVal val="#ppt_x"/>
                                          </p:val>
                                        </p:tav>
                                        <p:tav tm="100000">
                                          <p:val>
                                            <p:strVal val="#ppt_x"/>
                                          </p:val>
                                        </p:tav>
                                      </p:tavLst>
                                    </p:anim>
                                    <p:anim calcmode="lin" valueType="num">
                                      <p:cBhvr additive="base">
                                        <p:cTn id="44"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xit" presetSubtype="4" fill="hold" grpId="1" nodeType="clickEffect">
                                  <p:stCondLst>
                                    <p:cond delay="0"/>
                                  </p:stCondLst>
                                  <p:childTnLst>
                                    <p:anim calcmode="lin" valueType="num">
                                      <p:cBhvr additive="base">
                                        <p:cTn id="48" dur="500"/>
                                        <p:tgtEl>
                                          <p:spTgt spid="21"/>
                                        </p:tgtEl>
                                        <p:attrNameLst>
                                          <p:attrName>ppt_x</p:attrName>
                                        </p:attrNameLst>
                                      </p:cBhvr>
                                      <p:tavLst>
                                        <p:tav tm="0">
                                          <p:val>
                                            <p:strVal val="ppt_x"/>
                                          </p:val>
                                        </p:tav>
                                        <p:tav tm="100000">
                                          <p:val>
                                            <p:strVal val="ppt_x"/>
                                          </p:val>
                                        </p:tav>
                                      </p:tavLst>
                                    </p:anim>
                                    <p:anim calcmode="lin" valueType="num">
                                      <p:cBhvr additive="base">
                                        <p:cTn id="49" dur="500"/>
                                        <p:tgtEl>
                                          <p:spTgt spid="21"/>
                                        </p:tgtEl>
                                        <p:attrNameLst>
                                          <p:attrName>ppt_y</p:attrName>
                                        </p:attrNameLst>
                                      </p:cBhvr>
                                      <p:tavLst>
                                        <p:tav tm="0">
                                          <p:val>
                                            <p:strVal val="ppt_y"/>
                                          </p:val>
                                        </p:tav>
                                        <p:tav tm="100000">
                                          <p:val>
                                            <p:strVal val="1+ppt_h/2"/>
                                          </p:val>
                                        </p:tav>
                                      </p:tavLst>
                                    </p:anim>
                                    <p:set>
                                      <p:cBhvr>
                                        <p:cTn id="50" dur="1" fill="hold">
                                          <p:stCondLst>
                                            <p:cond delay="499"/>
                                          </p:stCondLst>
                                        </p:cTn>
                                        <p:tgtEl>
                                          <p:spTgt spid="21"/>
                                        </p:tgtEl>
                                        <p:attrNameLst>
                                          <p:attrName>style.visibility</p:attrName>
                                        </p:attrNameLst>
                                      </p:cBhvr>
                                      <p:to>
                                        <p:strVal val="hidden"/>
                                      </p:to>
                                    </p:set>
                                  </p:childTnLst>
                                </p:cTn>
                              </p:par>
                              <p:par>
                                <p:cTn id="51" presetID="2" presetClass="exit" presetSubtype="4" fill="hold" grpId="1" nodeType="withEffect">
                                  <p:stCondLst>
                                    <p:cond delay="0"/>
                                  </p:stCondLst>
                                  <p:childTnLst>
                                    <p:anim calcmode="lin" valueType="num">
                                      <p:cBhvr additive="base">
                                        <p:cTn id="52" dur="500"/>
                                        <p:tgtEl>
                                          <p:spTgt spid="24"/>
                                        </p:tgtEl>
                                        <p:attrNameLst>
                                          <p:attrName>ppt_x</p:attrName>
                                        </p:attrNameLst>
                                      </p:cBhvr>
                                      <p:tavLst>
                                        <p:tav tm="0">
                                          <p:val>
                                            <p:strVal val="ppt_x"/>
                                          </p:val>
                                        </p:tav>
                                        <p:tav tm="100000">
                                          <p:val>
                                            <p:strVal val="ppt_x"/>
                                          </p:val>
                                        </p:tav>
                                      </p:tavLst>
                                    </p:anim>
                                    <p:anim calcmode="lin" valueType="num">
                                      <p:cBhvr additive="base">
                                        <p:cTn id="53" dur="500"/>
                                        <p:tgtEl>
                                          <p:spTgt spid="24"/>
                                        </p:tgtEl>
                                        <p:attrNameLst>
                                          <p:attrName>ppt_y</p:attrName>
                                        </p:attrNameLst>
                                      </p:cBhvr>
                                      <p:tavLst>
                                        <p:tav tm="0">
                                          <p:val>
                                            <p:strVal val="ppt_y"/>
                                          </p:val>
                                        </p:tav>
                                        <p:tav tm="100000">
                                          <p:val>
                                            <p:strVal val="1+ppt_h/2"/>
                                          </p:val>
                                        </p:tav>
                                      </p:tavLst>
                                    </p:anim>
                                    <p:set>
                                      <p:cBhvr>
                                        <p:cTn id="54" dur="1" fill="hold">
                                          <p:stCondLst>
                                            <p:cond delay="499"/>
                                          </p:stCondLst>
                                        </p:cTn>
                                        <p:tgtEl>
                                          <p:spTgt spid="24"/>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5"/>
                                        </p:tgtEl>
                                        <p:attrNameLst>
                                          <p:attrName>style.visibility</p:attrName>
                                        </p:attrNameLst>
                                      </p:cBhvr>
                                      <p:to>
                                        <p:strVal val="visible"/>
                                      </p:to>
                                    </p:set>
                                    <p:anim calcmode="lin" valueType="num">
                                      <p:cBhvr additive="base">
                                        <p:cTn id="59" dur="500" fill="hold"/>
                                        <p:tgtEl>
                                          <p:spTgt spid="5"/>
                                        </p:tgtEl>
                                        <p:attrNameLst>
                                          <p:attrName>ppt_x</p:attrName>
                                        </p:attrNameLst>
                                      </p:cBhvr>
                                      <p:tavLst>
                                        <p:tav tm="0">
                                          <p:val>
                                            <p:strVal val="#ppt_x"/>
                                          </p:val>
                                        </p:tav>
                                        <p:tav tm="100000">
                                          <p:val>
                                            <p:strVal val="#ppt_x"/>
                                          </p:val>
                                        </p:tav>
                                      </p:tavLst>
                                    </p:anim>
                                    <p:anim calcmode="lin" valueType="num">
                                      <p:cBhvr additive="base">
                                        <p:cTn id="6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xit" presetSubtype="4" fill="hold" grpId="1" nodeType="clickEffect">
                                  <p:stCondLst>
                                    <p:cond delay="0"/>
                                  </p:stCondLst>
                                  <p:childTnLst>
                                    <p:anim calcmode="lin" valueType="num">
                                      <p:cBhvr additive="base">
                                        <p:cTn id="64" dur="500"/>
                                        <p:tgtEl>
                                          <p:spTgt spid="5"/>
                                        </p:tgtEl>
                                        <p:attrNameLst>
                                          <p:attrName>ppt_x</p:attrName>
                                        </p:attrNameLst>
                                      </p:cBhvr>
                                      <p:tavLst>
                                        <p:tav tm="0">
                                          <p:val>
                                            <p:strVal val="ppt_x"/>
                                          </p:val>
                                        </p:tav>
                                        <p:tav tm="100000">
                                          <p:val>
                                            <p:strVal val="ppt_x"/>
                                          </p:val>
                                        </p:tav>
                                      </p:tavLst>
                                    </p:anim>
                                    <p:anim calcmode="lin" valueType="num">
                                      <p:cBhvr additive="base">
                                        <p:cTn id="65" dur="500"/>
                                        <p:tgtEl>
                                          <p:spTgt spid="5"/>
                                        </p:tgtEl>
                                        <p:attrNameLst>
                                          <p:attrName>ppt_y</p:attrName>
                                        </p:attrNameLst>
                                      </p:cBhvr>
                                      <p:tavLst>
                                        <p:tav tm="0">
                                          <p:val>
                                            <p:strVal val="ppt_y"/>
                                          </p:val>
                                        </p:tav>
                                        <p:tav tm="100000">
                                          <p:val>
                                            <p:strVal val="1+ppt_h/2"/>
                                          </p:val>
                                        </p:tav>
                                      </p:tavLst>
                                    </p:anim>
                                    <p:set>
                                      <p:cBhvr>
                                        <p:cTn id="66" dur="1" fill="hold">
                                          <p:stCondLst>
                                            <p:cond delay="499"/>
                                          </p:stCondLst>
                                        </p:cTn>
                                        <p:tgtEl>
                                          <p:spTgt spid="5"/>
                                        </p:tgtEl>
                                        <p:attrNameLst>
                                          <p:attrName>style.visibility</p:attrName>
                                        </p:attrNameLst>
                                      </p:cBhvr>
                                      <p:to>
                                        <p:strVal val="hidden"/>
                                      </p:to>
                                    </p:set>
                                  </p:childTnLst>
                                </p:cTn>
                              </p:par>
                              <p:par>
                                <p:cTn id="67" presetID="2" presetClass="entr" presetSubtype="4" fill="hold" grpId="0" nodeType="with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additive="base">
                                        <p:cTn id="69" dur="500" fill="hold"/>
                                        <p:tgtEl>
                                          <p:spTgt spid="7"/>
                                        </p:tgtEl>
                                        <p:attrNameLst>
                                          <p:attrName>ppt_x</p:attrName>
                                        </p:attrNameLst>
                                      </p:cBhvr>
                                      <p:tavLst>
                                        <p:tav tm="0">
                                          <p:val>
                                            <p:strVal val="#ppt_x"/>
                                          </p:val>
                                        </p:tav>
                                        <p:tav tm="100000">
                                          <p:val>
                                            <p:strVal val="#ppt_x"/>
                                          </p:val>
                                        </p:tav>
                                      </p:tavLst>
                                    </p:anim>
                                    <p:anim calcmode="lin" valueType="num">
                                      <p:cBhvr additive="base">
                                        <p:cTn id="70" dur="500" fill="hold"/>
                                        <p:tgtEl>
                                          <p:spTgt spid="7"/>
                                        </p:tgtEl>
                                        <p:attrNameLst>
                                          <p:attrName>ppt_y</p:attrName>
                                        </p:attrNameLst>
                                      </p:cBhvr>
                                      <p:tavLst>
                                        <p:tav tm="0">
                                          <p:val>
                                            <p:strVal val="1+#ppt_h/2"/>
                                          </p:val>
                                        </p:tav>
                                        <p:tav tm="100000">
                                          <p:val>
                                            <p:strVal val="#ppt_y"/>
                                          </p:val>
                                        </p:tav>
                                      </p:tavLst>
                                    </p:anim>
                                  </p:childTnLst>
                                </p:cTn>
                              </p:par>
                              <p:par>
                                <p:cTn id="71" presetID="2" presetClass="exit" presetSubtype="4" fill="hold" grpId="1" nodeType="withEffect">
                                  <p:stCondLst>
                                    <p:cond delay="0"/>
                                  </p:stCondLst>
                                  <p:childTnLst>
                                    <p:anim calcmode="lin" valueType="num">
                                      <p:cBhvr additive="base">
                                        <p:cTn id="72" dur="500"/>
                                        <p:tgtEl>
                                          <p:spTgt spid="7"/>
                                        </p:tgtEl>
                                        <p:attrNameLst>
                                          <p:attrName>ppt_x</p:attrName>
                                        </p:attrNameLst>
                                      </p:cBhvr>
                                      <p:tavLst>
                                        <p:tav tm="0">
                                          <p:val>
                                            <p:strVal val="ppt_x"/>
                                          </p:val>
                                        </p:tav>
                                        <p:tav tm="100000">
                                          <p:val>
                                            <p:strVal val="ppt_x"/>
                                          </p:val>
                                        </p:tav>
                                      </p:tavLst>
                                    </p:anim>
                                    <p:anim calcmode="lin" valueType="num">
                                      <p:cBhvr additive="base">
                                        <p:cTn id="73" dur="500"/>
                                        <p:tgtEl>
                                          <p:spTgt spid="7"/>
                                        </p:tgtEl>
                                        <p:attrNameLst>
                                          <p:attrName>ppt_y</p:attrName>
                                        </p:attrNameLst>
                                      </p:cBhvr>
                                      <p:tavLst>
                                        <p:tav tm="0">
                                          <p:val>
                                            <p:strVal val="ppt_y"/>
                                          </p:val>
                                        </p:tav>
                                        <p:tav tm="100000">
                                          <p:val>
                                            <p:strVal val="1+ppt_h/2"/>
                                          </p:val>
                                        </p:tav>
                                      </p:tavLst>
                                    </p:anim>
                                    <p:set>
                                      <p:cBhvr>
                                        <p:cTn id="74"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3" grpId="1"/>
      <p:bldP spid="17" grpId="0" animBg="1"/>
      <p:bldP spid="17" grpId="1" animBg="1"/>
      <p:bldP spid="19" grpId="0"/>
      <p:bldP spid="19" grpId="1"/>
      <p:bldP spid="21" grpId="0" animBg="1"/>
      <p:bldP spid="21" grpId="1" animBg="1"/>
      <p:bldP spid="24" grpId="0"/>
      <p:bldP spid="24" grpId="1"/>
      <p:bldP spid="5" grpId="0" animBg="1"/>
      <p:bldP spid="5" grpId="1" animBg="1"/>
      <p:bldP spid="7" grpId="0"/>
      <p:bldP spid="7"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52ED1D-8ADE-1D13-76DA-3D2BB6E4B977}"/>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768F336F-AF40-F4D2-0A6C-3F165D13C361}"/>
              </a:ext>
            </a:extLst>
          </p:cNvPr>
          <p:cNvSpPr/>
          <p:nvPr/>
        </p:nvSpPr>
        <p:spPr>
          <a:xfrm>
            <a:off x="0" y="0"/>
            <a:ext cx="731454" cy="10287000"/>
          </a:xfrm>
          <a:custGeom>
            <a:avLst/>
            <a:gdLst/>
            <a:ahLst/>
            <a:cxnLst/>
            <a:rect l="l" t="t" r="r" b="b"/>
            <a:pathLst>
              <a:path w="731454" h="10287000">
                <a:moveTo>
                  <a:pt x="0" y="0"/>
                </a:moveTo>
                <a:lnTo>
                  <a:pt x="731454" y="0"/>
                </a:lnTo>
                <a:lnTo>
                  <a:pt x="731454" y="10287000"/>
                </a:lnTo>
                <a:lnTo>
                  <a:pt x="0" y="10287000"/>
                </a:lnTo>
                <a:lnTo>
                  <a:pt x="0" y="0"/>
                </a:lnTo>
                <a:close/>
              </a:path>
            </a:pathLst>
          </a:custGeom>
          <a:blipFill>
            <a:blip r:embed="rId2"/>
            <a:stretch>
              <a:fillRect r="-2400226"/>
            </a:stretch>
          </a:blipFill>
        </p:spPr>
      </p:sp>
      <p:sp>
        <p:nvSpPr>
          <p:cNvPr id="3" name="Freeform 3">
            <a:extLst>
              <a:ext uri="{FF2B5EF4-FFF2-40B4-BE49-F238E27FC236}">
                <a16:creationId xmlns:a16="http://schemas.microsoft.com/office/drawing/2014/main" id="{8319198F-4DB1-9923-B274-3046FD4E6912}"/>
              </a:ext>
            </a:extLst>
          </p:cNvPr>
          <p:cNvSpPr/>
          <p:nvPr/>
        </p:nvSpPr>
        <p:spPr>
          <a:xfrm>
            <a:off x="14732871" y="9032040"/>
            <a:ext cx="3136874" cy="858719"/>
          </a:xfrm>
          <a:custGeom>
            <a:avLst/>
            <a:gdLst/>
            <a:ahLst/>
            <a:cxnLst/>
            <a:rect l="l" t="t" r="r" b="b"/>
            <a:pathLst>
              <a:path w="3136874" h="858719">
                <a:moveTo>
                  <a:pt x="0" y="0"/>
                </a:moveTo>
                <a:lnTo>
                  <a:pt x="3136874" y="0"/>
                </a:lnTo>
                <a:lnTo>
                  <a:pt x="3136874" y="858720"/>
                </a:lnTo>
                <a:lnTo>
                  <a:pt x="0" y="858720"/>
                </a:lnTo>
                <a:lnTo>
                  <a:pt x="0" y="0"/>
                </a:lnTo>
                <a:close/>
              </a:path>
            </a:pathLst>
          </a:custGeom>
          <a:blipFill>
            <a:blip r:embed="rId3"/>
            <a:stretch>
              <a:fillRect/>
            </a:stretch>
          </a:blipFill>
        </p:spPr>
      </p:sp>
      <p:sp>
        <p:nvSpPr>
          <p:cNvPr id="6" name="Retângulo 5">
            <a:extLst>
              <a:ext uri="{FF2B5EF4-FFF2-40B4-BE49-F238E27FC236}">
                <a16:creationId xmlns:a16="http://schemas.microsoft.com/office/drawing/2014/main" id="{0AB92143-C9A2-F665-3599-9D3341A7EDC9}"/>
              </a:ext>
            </a:extLst>
          </p:cNvPr>
          <p:cNvSpPr/>
          <p:nvPr/>
        </p:nvSpPr>
        <p:spPr>
          <a:xfrm>
            <a:off x="729662" y="2601"/>
            <a:ext cx="9936480" cy="724272"/>
          </a:xfrm>
          <a:prstGeom prst="rect">
            <a:avLst/>
          </a:prstGeom>
          <a:solidFill>
            <a:srgbClr val="DFE1E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7" name="CaixaDeTexto 6">
            <a:extLst>
              <a:ext uri="{FF2B5EF4-FFF2-40B4-BE49-F238E27FC236}">
                <a16:creationId xmlns:a16="http://schemas.microsoft.com/office/drawing/2014/main" id="{CA9A67D2-4D66-A1B5-54AB-D134D7A114AD}"/>
              </a:ext>
            </a:extLst>
          </p:cNvPr>
          <p:cNvSpPr txBox="1"/>
          <p:nvPr/>
        </p:nvSpPr>
        <p:spPr>
          <a:xfrm>
            <a:off x="818127" y="-101105"/>
            <a:ext cx="4876800" cy="923330"/>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l"/>
            <a:r>
              <a:rPr lang="pt-BR" sz="5400" b="1" dirty="0">
                <a:solidFill>
                  <a:srgbClr val="034F6E"/>
                </a:solidFill>
                <a:ea typeface="Calibri"/>
                <a:cs typeface="Calibri"/>
              </a:rPr>
              <a:t>Agenda</a:t>
            </a:r>
            <a:endParaRPr lang="pt-BR" sz="5400" b="1" dirty="0">
              <a:solidFill>
                <a:srgbClr val="AB1C1C"/>
              </a:solidFill>
              <a:ea typeface="Calibri"/>
              <a:cs typeface="Calibri"/>
            </a:endParaRPr>
          </a:p>
        </p:txBody>
      </p:sp>
      <p:sp>
        <p:nvSpPr>
          <p:cNvPr id="10" name="TextBox 5">
            <a:extLst>
              <a:ext uri="{FF2B5EF4-FFF2-40B4-BE49-F238E27FC236}">
                <a16:creationId xmlns:a16="http://schemas.microsoft.com/office/drawing/2014/main" id="{A3DA9D70-1536-FF37-0826-BB25CD0BA4EB}"/>
              </a:ext>
            </a:extLst>
          </p:cNvPr>
          <p:cNvSpPr txBox="1"/>
          <p:nvPr/>
        </p:nvSpPr>
        <p:spPr>
          <a:xfrm>
            <a:off x="1229513" y="1390076"/>
            <a:ext cx="13316742" cy="6695807"/>
          </a:xfrm>
          <a:prstGeom prst="rect">
            <a:avLst/>
          </a:prstGeom>
        </p:spPr>
        <p:txBody>
          <a:bodyPr wrap="square" lIns="0" tIns="0" rIns="0" bIns="0" rtlCol="0" anchor="t">
            <a:spAutoFit/>
          </a:bodyPr>
          <a:lstStyle/>
          <a:p>
            <a:pPr marL="514350" indent="-514350" algn="just">
              <a:lnSpc>
                <a:spcPts val="3499"/>
              </a:lnSpc>
              <a:spcBef>
                <a:spcPct val="0"/>
              </a:spcBef>
              <a:buAutoNum type="arabicPeriod"/>
            </a:pPr>
            <a:endParaRPr lang="pt-BR" sz="3200" b="1" dirty="0">
              <a:solidFill>
                <a:srgbClr val="034F6E"/>
              </a:solidFill>
              <a:latin typeface="Calibri"/>
              <a:ea typeface="Calibri"/>
              <a:cs typeface="Calibri"/>
            </a:endParaRPr>
          </a:p>
          <a:p>
            <a:pPr algn="just">
              <a:lnSpc>
                <a:spcPts val="3499"/>
              </a:lnSpc>
              <a:spcBef>
                <a:spcPct val="0"/>
              </a:spcBef>
            </a:pPr>
            <a:endParaRPr lang="pt-BR" sz="3200" b="1" dirty="0">
              <a:solidFill>
                <a:srgbClr val="034F6E"/>
              </a:solidFill>
              <a:latin typeface="Calibri"/>
              <a:ea typeface="Calibri"/>
              <a:cs typeface="Calibri"/>
            </a:endParaRPr>
          </a:p>
          <a:p>
            <a:pPr marL="457200" indent="-457200" algn="just">
              <a:lnSpc>
                <a:spcPts val="3499"/>
              </a:lnSpc>
              <a:spcBef>
                <a:spcPct val="0"/>
              </a:spcBef>
              <a:buAutoNum type="arabicPeriod"/>
            </a:pPr>
            <a:endParaRPr lang="pt-BR" sz="3200" b="1" dirty="0">
              <a:solidFill>
                <a:srgbClr val="034F6E"/>
              </a:solidFill>
              <a:latin typeface="Calibri"/>
              <a:ea typeface="Calibri"/>
              <a:cs typeface="Calibri"/>
            </a:endParaRPr>
          </a:p>
          <a:p>
            <a:pPr marL="514350" indent="-514350" algn="just">
              <a:lnSpc>
                <a:spcPts val="3499"/>
              </a:lnSpc>
              <a:spcBef>
                <a:spcPct val="0"/>
              </a:spcBef>
              <a:buAutoNum type="arabicPeriod"/>
            </a:pPr>
            <a:endParaRPr lang="pt-BR" sz="3200" b="1" dirty="0">
              <a:solidFill>
                <a:srgbClr val="034F6E"/>
              </a:solidFill>
              <a:latin typeface="Calibri"/>
              <a:ea typeface="Calibri"/>
              <a:cs typeface="Calibri"/>
            </a:endParaRPr>
          </a:p>
          <a:p>
            <a:pPr algn="just">
              <a:lnSpc>
                <a:spcPts val="3499"/>
              </a:lnSpc>
              <a:spcBef>
                <a:spcPct val="0"/>
              </a:spcBef>
            </a:pPr>
            <a:endParaRPr lang="pt-BR" sz="3200" b="1" dirty="0">
              <a:solidFill>
                <a:srgbClr val="034F6E"/>
              </a:solidFill>
              <a:latin typeface="Calibri"/>
              <a:ea typeface="Calibri"/>
              <a:cs typeface="Calibri"/>
            </a:endParaRPr>
          </a:p>
          <a:p>
            <a:pPr marL="457200" indent="-457200" algn="just">
              <a:lnSpc>
                <a:spcPts val="3499"/>
              </a:lnSpc>
              <a:spcBef>
                <a:spcPct val="0"/>
              </a:spcBef>
              <a:buAutoNum type="arabicPeriod"/>
            </a:pPr>
            <a:endParaRPr lang="pt-BR" sz="3200" b="1" dirty="0">
              <a:solidFill>
                <a:srgbClr val="034F6E"/>
              </a:solidFill>
              <a:latin typeface="Calibri"/>
              <a:ea typeface="Calibri"/>
              <a:cs typeface="Calibri"/>
            </a:endParaRPr>
          </a:p>
          <a:p>
            <a:pPr marL="457200" indent="-457200" algn="just">
              <a:lnSpc>
                <a:spcPts val="3499"/>
              </a:lnSpc>
              <a:spcBef>
                <a:spcPct val="0"/>
              </a:spcBef>
              <a:buAutoNum type="arabicPeriod"/>
            </a:pPr>
            <a:endParaRPr lang="pt-BR" sz="3200" b="1" dirty="0">
              <a:solidFill>
                <a:srgbClr val="034F6E"/>
              </a:solidFill>
              <a:latin typeface="Calibri"/>
              <a:ea typeface="Calibri"/>
              <a:cs typeface="Calibri"/>
            </a:endParaRPr>
          </a:p>
          <a:p>
            <a:pPr marL="457200" indent="-457200" algn="just">
              <a:lnSpc>
                <a:spcPts val="3499"/>
              </a:lnSpc>
              <a:spcBef>
                <a:spcPct val="0"/>
              </a:spcBef>
              <a:buAutoNum type="arabicPeriod"/>
            </a:pPr>
            <a:endParaRPr lang="pt-BR" sz="3200" b="1" dirty="0">
              <a:solidFill>
                <a:srgbClr val="034F6E"/>
              </a:solidFill>
              <a:latin typeface="Calibri"/>
              <a:ea typeface="Calibri"/>
              <a:cs typeface="Calibri"/>
            </a:endParaRPr>
          </a:p>
          <a:p>
            <a:pPr marL="457200" indent="-457200" algn="just">
              <a:lnSpc>
                <a:spcPts val="3499"/>
              </a:lnSpc>
              <a:spcBef>
                <a:spcPct val="0"/>
              </a:spcBef>
              <a:buAutoNum type="arabicPeriod"/>
            </a:pPr>
            <a:endParaRPr lang="pt-BR" sz="3200" b="1" dirty="0">
              <a:solidFill>
                <a:srgbClr val="034F6E"/>
              </a:solidFill>
              <a:latin typeface="Calibri"/>
              <a:ea typeface="Calibri"/>
              <a:cs typeface="Calibri"/>
            </a:endParaRPr>
          </a:p>
          <a:p>
            <a:pPr marL="342900" indent="-342900" algn="just">
              <a:lnSpc>
                <a:spcPts val="3499"/>
              </a:lnSpc>
              <a:spcBef>
                <a:spcPct val="0"/>
              </a:spcBef>
              <a:buAutoNum type="arabicPeriod"/>
            </a:pPr>
            <a:endParaRPr lang="pt-BR" sz="3200" b="1" dirty="0">
              <a:solidFill>
                <a:srgbClr val="034F6E"/>
              </a:solidFill>
              <a:latin typeface="Calibri"/>
              <a:ea typeface="Calibri"/>
              <a:cs typeface="Calibri"/>
            </a:endParaRPr>
          </a:p>
          <a:p>
            <a:pPr marL="342900" indent="-342900" algn="just">
              <a:lnSpc>
                <a:spcPts val="3499"/>
              </a:lnSpc>
              <a:spcBef>
                <a:spcPct val="0"/>
              </a:spcBef>
              <a:buAutoNum type="arabicPeriod"/>
            </a:pPr>
            <a:endParaRPr lang="pt-BR" sz="3200" b="1" dirty="0">
              <a:solidFill>
                <a:srgbClr val="034F6E"/>
              </a:solidFill>
              <a:latin typeface="Calibri"/>
              <a:ea typeface="Calibri"/>
              <a:cs typeface="Calibri"/>
            </a:endParaRPr>
          </a:p>
          <a:p>
            <a:pPr algn="just">
              <a:lnSpc>
                <a:spcPts val="3499"/>
              </a:lnSpc>
              <a:spcBef>
                <a:spcPct val="0"/>
              </a:spcBef>
            </a:pPr>
            <a:endParaRPr lang="pt-BR" sz="2450" dirty="0">
              <a:solidFill>
                <a:srgbClr val="000000"/>
              </a:solidFill>
              <a:latin typeface="Gotham"/>
              <a:ea typeface="Calibri"/>
              <a:cs typeface="Gotham"/>
            </a:endParaRPr>
          </a:p>
          <a:p>
            <a:pPr algn="just">
              <a:lnSpc>
                <a:spcPts val="3499"/>
              </a:lnSpc>
              <a:spcBef>
                <a:spcPct val="0"/>
              </a:spcBef>
            </a:pPr>
            <a:endParaRPr lang="pt-BR" sz="2450" dirty="0">
              <a:latin typeface="Gotham"/>
              <a:ea typeface="Calibri"/>
              <a:cs typeface="Gotham"/>
            </a:endParaRPr>
          </a:p>
          <a:p>
            <a:pPr algn="just">
              <a:lnSpc>
                <a:spcPts val="3499"/>
              </a:lnSpc>
              <a:spcBef>
                <a:spcPct val="0"/>
              </a:spcBef>
            </a:pPr>
            <a:endParaRPr lang="pt-BR" sz="2450" dirty="0">
              <a:latin typeface="Gotham"/>
              <a:ea typeface="Calibri"/>
              <a:cs typeface="Gotham"/>
            </a:endParaRPr>
          </a:p>
          <a:p>
            <a:pPr algn="just">
              <a:lnSpc>
                <a:spcPts val="3499"/>
              </a:lnSpc>
              <a:spcBef>
                <a:spcPct val="0"/>
              </a:spcBef>
            </a:pPr>
            <a:endParaRPr lang="pt-BR" sz="2450" dirty="0">
              <a:latin typeface="Gotham"/>
              <a:cs typeface="Gotham"/>
            </a:endParaRPr>
          </a:p>
        </p:txBody>
      </p:sp>
      <p:sp>
        <p:nvSpPr>
          <p:cNvPr id="4" name="CaixaDeTexto 3">
            <a:extLst>
              <a:ext uri="{FF2B5EF4-FFF2-40B4-BE49-F238E27FC236}">
                <a16:creationId xmlns:a16="http://schemas.microsoft.com/office/drawing/2014/main" id="{B5A85098-1BF5-DECB-7F2F-961A6DAB2F09}"/>
              </a:ext>
            </a:extLst>
          </p:cNvPr>
          <p:cNvSpPr txBox="1"/>
          <p:nvPr/>
        </p:nvSpPr>
        <p:spPr>
          <a:xfrm>
            <a:off x="2148840" y="960120"/>
            <a:ext cx="8092440" cy="93256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pt-BR" sz="2000" b="1" dirty="0">
                <a:solidFill>
                  <a:srgbClr val="AB1C1C"/>
                </a:solidFill>
                <a:ea typeface="Calibri"/>
                <a:cs typeface="Calibri"/>
              </a:rPr>
              <a:t>Conceitos Iniciais</a:t>
            </a:r>
          </a:p>
          <a:p>
            <a:endParaRPr lang="pt-BR" b="1" dirty="0">
              <a:solidFill>
                <a:schemeClr val="tx2"/>
              </a:solidFill>
              <a:ea typeface="Calibri"/>
              <a:cs typeface="Calibri"/>
            </a:endParaRPr>
          </a:p>
          <a:p>
            <a:r>
              <a:rPr lang="pt-BR" b="1" dirty="0">
                <a:solidFill>
                  <a:schemeClr val="tx2"/>
                </a:solidFill>
                <a:ea typeface="Calibri"/>
                <a:cs typeface="Calibri"/>
              </a:rPr>
              <a:t> Fluxo Simplificado</a:t>
            </a:r>
          </a:p>
          <a:p>
            <a:r>
              <a:rPr lang="pt-BR" b="1" dirty="0">
                <a:solidFill>
                  <a:schemeClr val="tx2"/>
                </a:solidFill>
                <a:ea typeface="Calibri"/>
                <a:cs typeface="Calibri"/>
              </a:rPr>
              <a:t> Planejamento</a:t>
            </a:r>
          </a:p>
          <a:p>
            <a:r>
              <a:rPr lang="pt-BR" b="1" dirty="0">
                <a:solidFill>
                  <a:schemeClr val="tx2"/>
                </a:solidFill>
                <a:ea typeface="Calibri"/>
                <a:cs typeface="Calibri"/>
              </a:rPr>
              <a:t> Preparação</a:t>
            </a:r>
          </a:p>
          <a:p>
            <a:r>
              <a:rPr lang="pt-BR" b="1" dirty="0">
                <a:solidFill>
                  <a:schemeClr val="tx2"/>
                </a:solidFill>
                <a:ea typeface="Calibri"/>
                <a:cs typeface="Calibri"/>
              </a:rPr>
              <a:t> Celebração</a:t>
            </a:r>
          </a:p>
          <a:p>
            <a:r>
              <a:rPr lang="pt-BR" b="1" dirty="0">
                <a:solidFill>
                  <a:schemeClr val="tx2"/>
                </a:solidFill>
                <a:ea typeface="Calibri"/>
                <a:cs typeface="Calibri"/>
              </a:rPr>
              <a:t> Execução</a:t>
            </a:r>
          </a:p>
          <a:p>
            <a:r>
              <a:rPr lang="pt-BR" b="1" dirty="0">
                <a:solidFill>
                  <a:schemeClr val="tx2"/>
                </a:solidFill>
                <a:ea typeface="Calibri"/>
                <a:cs typeface="Calibri"/>
              </a:rPr>
              <a:t> Prestação de contas</a:t>
            </a:r>
          </a:p>
          <a:p>
            <a:endParaRPr lang="pt-BR" b="1" dirty="0">
              <a:solidFill>
                <a:schemeClr val="tx2"/>
              </a:solidFill>
              <a:ea typeface="Calibri"/>
              <a:cs typeface="Calibri"/>
            </a:endParaRPr>
          </a:p>
          <a:p>
            <a:r>
              <a:rPr lang="pt-BR" sz="2000" b="1" dirty="0">
                <a:solidFill>
                  <a:srgbClr val="AB1C1C"/>
                </a:solidFill>
                <a:ea typeface="Calibri"/>
                <a:cs typeface="Calibri"/>
              </a:rPr>
              <a:t>Operacionalização</a:t>
            </a:r>
          </a:p>
          <a:p>
            <a:endParaRPr lang="pt-BR" b="1" dirty="0">
              <a:solidFill>
                <a:schemeClr val="tx2"/>
              </a:solidFill>
              <a:ea typeface="Calibri"/>
              <a:cs typeface="Calibri"/>
            </a:endParaRPr>
          </a:p>
          <a:p>
            <a:r>
              <a:rPr lang="pt-BR" b="1" dirty="0">
                <a:solidFill>
                  <a:schemeClr val="tx2"/>
                </a:solidFill>
                <a:ea typeface="Calibri"/>
                <a:cs typeface="Calibri"/>
              </a:rPr>
              <a:t> Sistemas</a:t>
            </a:r>
          </a:p>
          <a:p>
            <a:r>
              <a:rPr lang="pt-BR" b="1" dirty="0">
                <a:solidFill>
                  <a:schemeClr val="tx2"/>
                </a:solidFill>
                <a:ea typeface="Calibri"/>
                <a:cs typeface="Calibri"/>
              </a:rPr>
              <a:t> Dificuldades Operacionais</a:t>
            </a:r>
          </a:p>
          <a:p>
            <a:endParaRPr lang="pt-BR" b="1" dirty="0">
              <a:solidFill>
                <a:schemeClr val="tx2"/>
              </a:solidFill>
              <a:ea typeface="Calibri"/>
              <a:cs typeface="Calibri"/>
            </a:endParaRPr>
          </a:p>
          <a:p>
            <a:r>
              <a:rPr lang="pt-BR" sz="2000" b="1" dirty="0">
                <a:solidFill>
                  <a:srgbClr val="AB1C1C"/>
                </a:solidFill>
                <a:ea typeface="Calibri"/>
                <a:cs typeface="Calibri"/>
              </a:rPr>
              <a:t>Normatização</a:t>
            </a:r>
          </a:p>
          <a:p>
            <a:endParaRPr lang="pt-BR" b="1" dirty="0">
              <a:solidFill>
                <a:schemeClr val="tx2"/>
              </a:solidFill>
              <a:ea typeface="Calibri"/>
              <a:cs typeface="Calibri"/>
            </a:endParaRPr>
          </a:p>
          <a:p>
            <a:r>
              <a:rPr lang="pt-BR" b="1" dirty="0">
                <a:solidFill>
                  <a:schemeClr val="tx2"/>
                </a:solidFill>
                <a:ea typeface="Calibri"/>
                <a:cs typeface="Calibri"/>
              </a:rPr>
              <a:t> Vedações</a:t>
            </a:r>
          </a:p>
          <a:p>
            <a:r>
              <a:rPr lang="pt-BR" b="1" dirty="0">
                <a:solidFill>
                  <a:schemeClr val="tx2"/>
                </a:solidFill>
                <a:ea typeface="Calibri"/>
                <a:cs typeface="Calibri"/>
              </a:rPr>
              <a:t> Nexo de Causalidade</a:t>
            </a:r>
          </a:p>
          <a:p>
            <a:r>
              <a:rPr lang="pt-BR" b="1" dirty="0">
                <a:solidFill>
                  <a:schemeClr val="tx2"/>
                </a:solidFill>
                <a:ea typeface="Calibri"/>
                <a:cs typeface="Calibri"/>
              </a:rPr>
              <a:t> Identificação dos bens</a:t>
            </a:r>
          </a:p>
          <a:p>
            <a:r>
              <a:rPr lang="pt-BR" b="1" dirty="0">
                <a:solidFill>
                  <a:schemeClr val="tx2"/>
                </a:solidFill>
                <a:ea typeface="Calibri"/>
                <a:cs typeface="Calibri"/>
              </a:rPr>
              <a:t> Rendimentos</a:t>
            </a:r>
          </a:p>
          <a:p>
            <a:r>
              <a:rPr lang="pt-BR" b="1" dirty="0">
                <a:solidFill>
                  <a:schemeClr val="tx2"/>
                </a:solidFill>
                <a:ea typeface="Calibri"/>
                <a:cs typeface="Calibri"/>
              </a:rPr>
              <a:t> Alteração</a:t>
            </a:r>
          </a:p>
          <a:p>
            <a:r>
              <a:rPr lang="pt-BR" b="1" dirty="0">
                <a:solidFill>
                  <a:schemeClr val="tx2"/>
                </a:solidFill>
                <a:ea typeface="Calibri"/>
                <a:cs typeface="Calibri"/>
              </a:rPr>
              <a:t> Relatório de Atividades</a:t>
            </a:r>
          </a:p>
          <a:p>
            <a:r>
              <a:rPr lang="pt-BR" b="1" dirty="0">
                <a:solidFill>
                  <a:schemeClr val="tx2"/>
                </a:solidFill>
                <a:ea typeface="Calibri"/>
                <a:cs typeface="Calibri"/>
              </a:rPr>
              <a:t> Fiscalização</a:t>
            </a:r>
          </a:p>
          <a:p>
            <a:r>
              <a:rPr lang="pt-BR" b="1" dirty="0">
                <a:solidFill>
                  <a:schemeClr val="tx2"/>
                </a:solidFill>
                <a:ea typeface="Calibri"/>
                <a:cs typeface="Calibri"/>
              </a:rPr>
              <a:t> Monitoramento e fiscalização</a:t>
            </a:r>
          </a:p>
          <a:p>
            <a:r>
              <a:rPr lang="pt-BR" b="1" dirty="0">
                <a:solidFill>
                  <a:schemeClr val="tx2"/>
                </a:solidFill>
                <a:ea typeface="Calibri"/>
                <a:cs typeface="Calibri"/>
              </a:rPr>
              <a:t> Prestação de contas parcial</a:t>
            </a:r>
          </a:p>
          <a:p>
            <a:r>
              <a:rPr lang="pt-BR" b="1" dirty="0">
                <a:solidFill>
                  <a:schemeClr val="tx2"/>
                </a:solidFill>
                <a:ea typeface="Calibri"/>
                <a:cs typeface="Calibri"/>
              </a:rPr>
              <a:t> Retenção de parcelas</a:t>
            </a:r>
          </a:p>
          <a:p>
            <a:r>
              <a:rPr lang="pt-BR" b="1" dirty="0">
                <a:solidFill>
                  <a:schemeClr val="tx2"/>
                </a:solidFill>
                <a:ea typeface="Calibri"/>
                <a:cs typeface="Calibri"/>
              </a:rPr>
              <a:t> Prestação de contas</a:t>
            </a:r>
          </a:p>
          <a:p>
            <a:r>
              <a:rPr lang="pt-BR" b="1" dirty="0">
                <a:solidFill>
                  <a:schemeClr val="tx2"/>
                </a:solidFill>
                <a:ea typeface="Calibri"/>
                <a:cs typeface="Calibri"/>
              </a:rPr>
              <a:t> Devolução do saldo em conta</a:t>
            </a:r>
          </a:p>
          <a:p>
            <a:r>
              <a:rPr lang="pt-BR" b="1" dirty="0">
                <a:solidFill>
                  <a:schemeClr val="tx2"/>
                </a:solidFill>
                <a:ea typeface="Calibri"/>
                <a:cs typeface="Calibri"/>
              </a:rPr>
              <a:t> Análise da prestação de contas</a:t>
            </a:r>
          </a:p>
          <a:p>
            <a:r>
              <a:rPr lang="pt-BR" b="1" dirty="0">
                <a:solidFill>
                  <a:schemeClr val="tx2"/>
                </a:solidFill>
                <a:ea typeface="Calibri"/>
                <a:cs typeface="Calibri"/>
              </a:rPr>
              <a:t> Decisão do ordenador de despesas</a:t>
            </a:r>
          </a:p>
          <a:p>
            <a:endParaRPr lang="pt-BR" b="1" dirty="0">
              <a:solidFill>
                <a:srgbClr val="AB1C1C"/>
              </a:solidFill>
              <a:ea typeface="Calibri"/>
              <a:cs typeface="Calibri"/>
            </a:endParaRPr>
          </a:p>
          <a:p>
            <a:r>
              <a:rPr lang="pt-BR" sz="2000" b="1" dirty="0">
                <a:solidFill>
                  <a:srgbClr val="AB1C1C"/>
                </a:solidFill>
                <a:ea typeface="Calibri"/>
                <a:cs typeface="Calibri"/>
              </a:rPr>
              <a:t>Links úteis</a:t>
            </a:r>
          </a:p>
          <a:p>
            <a:r>
              <a:rPr lang="pt-BR" dirty="0">
                <a:ea typeface="Calibri"/>
                <a:cs typeface="Calibri"/>
              </a:rPr>
              <a:t> </a:t>
            </a:r>
          </a:p>
        </p:txBody>
      </p:sp>
    </p:spTree>
    <p:extLst>
      <p:ext uri="{BB962C8B-B14F-4D97-AF65-F5344CB8AC3E}">
        <p14:creationId xmlns:p14="http://schemas.microsoft.com/office/powerpoint/2010/main" val="20042349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73A91E-8EA3-BDC5-CCCF-6AD5EEAA949D}"/>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68B0D327-651C-A4B2-22A0-4900516BFB20}"/>
              </a:ext>
            </a:extLst>
          </p:cNvPr>
          <p:cNvSpPr/>
          <p:nvPr/>
        </p:nvSpPr>
        <p:spPr>
          <a:xfrm>
            <a:off x="0" y="0"/>
            <a:ext cx="731454" cy="10287000"/>
          </a:xfrm>
          <a:custGeom>
            <a:avLst/>
            <a:gdLst/>
            <a:ahLst/>
            <a:cxnLst/>
            <a:rect l="l" t="t" r="r" b="b"/>
            <a:pathLst>
              <a:path w="731454" h="10287000">
                <a:moveTo>
                  <a:pt x="0" y="0"/>
                </a:moveTo>
                <a:lnTo>
                  <a:pt x="731454" y="0"/>
                </a:lnTo>
                <a:lnTo>
                  <a:pt x="731454" y="10287000"/>
                </a:lnTo>
                <a:lnTo>
                  <a:pt x="0" y="10287000"/>
                </a:lnTo>
                <a:lnTo>
                  <a:pt x="0" y="0"/>
                </a:lnTo>
                <a:close/>
              </a:path>
            </a:pathLst>
          </a:custGeom>
          <a:blipFill>
            <a:blip r:embed="rId2"/>
            <a:stretch>
              <a:fillRect r="-2400226"/>
            </a:stretch>
          </a:blipFill>
        </p:spPr>
      </p:sp>
      <p:sp>
        <p:nvSpPr>
          <p:cNvPr id="3" name="Freeform 3">
            <a:extLst>
              <a:ext uri="{FF2B5EF4-FFF2-40B4-BE49-F238E27FC236}">
                <a16:creationId xmlns:a16="http://schemas.microsoft.com/office/drawing/2014/main" id="{FE053D00-9D2B-EA84-7E21-AF44BD0FA910}"/>
              </a:ext>
            </a:extLst>
          </p:cNvPr>
          <p:cNvSpPr/>
          <p:nvPr/>
        </p:nvSpPr>
        <p:spPr>
          <a:xfrm>
            <a:off x="14732871" y="9032040"/>
            <a:ext cx="3136874" cy="858719"/>
          </a:xfrm>
          <a:custGeom>
            <a:avLst/>
            <a:gdLst/>
            <a:ahLst/>
            <a:cxnLst/>
            <a:rect l="l" t="t" r="r" b="b"/>
            <a:pathLst>
              <a:path w="3136874" h="858719">
                <a:moveTo>
                  <a:pt x="0" y="0"/>
                </a:moveTo>
                <a:lnTo>
                  <a:pt x="3136874" y="0"/>
                </a:lnTo>
                <a:lnTo>
                  <a:pt x="3136874" y="858720"/>
                </a:lnTo>
                <a:lnTo>
                  <a:pt x="0" y="858720"/>
                </a:lnTo>
                <a:lnTo>
                  <a:pt x="0" y="0"/>
                </a:lnTo>
                <a:close/>
              </a:path>
            </a:pathLst>
          </a:custGeom>
          <a:blipFill>
            <a:blip r:embed="rId3"/>
            <a:stretch>
              <a:fillRect/>
            </a:stretch>
          </a:blipFill>
        </p:spPr>
      </p:sp>
      <p:sp>
        <p:nvSpPr>
          <p:cNvPr id="8" name="Retângulo 7">
            <a:extLst>
              <a:ext uri="{FF2B5EF4-FFF2-40B4-BE49-F238E27FC236}">
                <a16:creationId xmlns:a16="http://schemas.microsoft.com/office/drawing/2014/main" id="{D90C0446-16F8-C7B4-0A10-2DF120A65502}"/>
              </a:ext>
            </a:extLst>
          </p:cNvPr>
          <p:cNvSpPr/>
          <p:nvPr/>
        </p:nvSpPr>
        <p:spPr>
          <a:xfrm>
            <a:off x="729662" y="2601"/>
            <a:ext cx="8417127" cy="807906"/>
          </a:xfrm>
          <a:prstGeom prst="rect">
            <a:avLst/>
          </a:prstGeom>
          <a:solidFill>
            <a:srgbClr val="DFE1E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0" name="CaixaDeTexto 9">
            <a:extLst>
              <a:ext uri="{FF2B5EF4-FFF2-40B4-BE49-F238E27FC236}">
                <a16:creationId xmlns:a16="http://schemas.microsoft.com/office/drawing/2014/main" id="{DA1FC57F-5D2B-8A83-AB72-69EBF2B53A45}"/>
              </a:ext>
            </a:extLst>
          </p:cNvPr>
          <p:cNvSpPr txBox="1"/>
          <p:nvPr/>
        </p:nvSpPr>
        <p:spPr>
          <a:xfrm>
            <a:off x="734493" y="-122671"/>
            <a:ext cx="7791633" cy="923330"/>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r>
              <a:rPr lang="pt-BR" sz="5400" b="1" dirty="0">
                <a:solidFill>
                  <a:srgbClr val="034F6E"/>
                </a:solidFill>
                <a:ea typeface="Calibri"/>
                <a:cs typeface="Calibri"/>
              </a:rPr>
              <a:t>Dificuldades Operacionais </a:t>
            </a:r>
          </a:p>
        </p:txBody>
      </p:sp>
      <p:sp>
        <p:nvSpPr>
          <p:cNvPr id="23" name="TextBox 5">
            <a:extLst>
              <a:ext uri="{FF2B5EF4-FFF2-40B4-BE49-F238E27FC236}">
                <a16:creationId xmlns:a16="http://schemas.microsoft.com/office/drawing/2014/main" id="{3D0A376B-4910-94E3-D9D5-4550F5958F5C}"/>
              </a:ext>
            </a:extLst>
          </p:cNvPr>
          <p:cNvSpPr txBox="1"/>
          <p:nvPr/>
        </p:nvSpPr>
        <p:spPr>
          <a:xfrm>
            <a:off x="970721" y="1174417"/>
            <a:ext cx="13316742" cy="3105081"/>
          </a:xfrm>
          <a:prstGeom prst="rect">
            <a:avLst/>
          </a:prstGeom>
        </p:spPr>
        <p:txBody>
          <a:bodyPr wrap="square" lIns="0" tIns="0" rIns="0" bIns="0" rtlCol="0" anchor="t">
            <a:spAutoFit/>
          </a:bodyPr>
          <a:lstStyle/>
          <a:p>
            <a:pPr algn="just">
              <a:lnSpc>
                <a:spcPts val="3499"/>
              </a:lnSpc>
              <a:spcBef>
                <a:spcPct val="0"/>
              </a:spcBef>
            </a:pPr>
            <a:r>
              <a:rPr lang="pt-BR" sz="2200" b="1" dirty="0">
                <a:solidFill>
                  <a:srgbClr val="034F6E"/>
                </a:solidFill>
                <a:ea typeface="Calibri"/>
                <a:cs typeface="Calibri"/>
              </a:rPr>
              <a:t>CAGEC:</a:t>
            </a:r>
            <a:r>
              <a:rPr lang="pt-BR" sz="2200" dirty="0">
                <a:ea typeface="Calibri"/>
                <a:cs typeface="Calibri"/>
              </a:rPr>
              <a:t> Manter o cadastro junto ao CAGEC atualizado e regular é uma responsabilidade do convenente beneficiário e agiliza todo o processo de repasse de recursos. Vejamos abaixo algumas das situações problema mais comuns relacionadas ao CAGEC:</a:t>
            </a:r>
          </a:p>
          <a:p>
            <a:pPr algn="just">
              <a:lnSpc>
                <a:spcPts val="3499"/>
              </a:lnSpc>
              <a:spcBef>
                <a:spcPct val="0"/>
              </a:spcBef>
            </a:pPr>
            <a:endParaRPr lang="pt-BR" sz="2450" dirty="0">
              <a:latin typeface="Gotham"/>
              <a:ea typeface="Calibri"/>
              <a:cs typeface="Gotham"/>
            </a:endParaRPr>
          </a:p>
          <a:p>
            <a:pPr algn="just">
              <a:lnSpc>
                <a:spcPts val="3499"/>
              </a:lnSpc>
              <a:spcBef>
                <a:spcPct val="0"/>
              </a:spcBef>
            </a:pPr>
            <a:endParaRPr lang="pt-BR" sz="2450" dirty="0">
              <a:solidFill>
                <a:srgbClr val="000000"/>
              </a:solidFill>
              <a:latin typeface="Gotham"/>
              <a:ea typeface="Gotham"/>
              <a:cs typeface="Gotham"/>
            </a:endParaRPr>
          </a:p>
          <a:p>
            <a:pPr algn="just">
              <a:lnSpc>
                <a:spcPts val="3499"/>
              </a:lnSpc>
              <a:spcBef>
                <a:spcPct val="0"/>
              </a:spcBef>
            </a:pPr>
            <a:endParaRPr lang="pt-BR" sz="2450" dirty="0">
              <a:solidFill>
                <a:srgbClr val="000000"/>
              </a:solidFill>
              <a:latin typeface="Gotham"/>
              <a:ea typeface="Gotham"/>
              <a:cs typeface="Gotham"/>
            </a:endParaRPr>
          </a:p>
          <a:p>
            <a:pPr algn="just">
              <a:lnSpc>
                <a:spcPts val="3499"/>
              </a:lnSpc>
              <a:spcBef>
                <a:spcPct val="0"/>
              </a:spcBef>
            </a:pPr>
            <a:endParaRPr lang="pt-BR" sz="2450" dirty="0">
              <a:latin typeface="Gotham"/>
              <a:cs typeface="Gotham"/>
            </a:endParaRPr>
          </a:p>
        </p:txBody>
      </p:sp>
      <p:sp>
        <p:nvSpPr>
          <p:cNvPr id="6" name="Retângulo: Cantos Arredondados 5">
            <a:extLst>
              <a:ext uri="{FF2B5EF4-FFF2-40B4-BE49-F238E27FC236}">
                <a16:creationId xmlns:a16="http://schemas.microsoft.com/office/drawing/2014/main" id="{99132AE5-41BD-D184-8EFD-2A78FB5B54F5}"/>
              </a:ext>
            </a:extLst>
          </p:cNvPr>
          <p:cNvSpPr/>
          <p:nvPr/>
        </p:nvSpPr>
        <p:spPr>
          <a:xfrm>
            <a:off x="1865311" y="3109603"/>
            <a:ext cx="3318332" cy="1173710"/>
          </a:xfrm>
          <a:prstGeom prst="roundRect">
            <a:avLst/>
          </a:prstGeom>
          <a:solidFill>
            <a:schemeClr val="accent6"/>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pt-B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pt-BR" sz="2400" b="1" dirty="0">
                <a:ea typeface="Calibri"/>
                <a:cs typeface="Calibri"/>
              </a:rPr>
              <a:t>ALTERAÇÃO DO REPRESENTANTE LEGAL</a:t>
            </a:r>
          </a:p>
        </p:txBody>
      </p:sp>
      <p:sp>
        <p:nvSpPr>
          <p:cNvPr id="11" name="TextBox 5">
            <a:extLst>
              <a:ext uri="{FF2B5EF4-FFF2-40B4-BE49-F238E27FC236}">
                <a16:creationId xmlns:a16="http://schemas.microsoft.com/office/drawing/2014/main" id="{9C14E49B-12E2-5C32-07DF-FC226B424FCF}"/>
              </a:ext>
            </a:extLst>
          </p:cNvPr>
          <p:cNvSpPr txBox="1"/>
          <p:nvPr/>
        </p:nvSpPr>
        <p:spPr>
          <a:xfrm>
            <a:off x="5564423" y="2769321"/>
            <a:ext cx="12410969" cy="4002762"/>
          </a:xfrm>
          <a:prstGeom prst="rect">
            <a:avLst/>
          </a:prstGeom>
        </p:spPr>
        <p:txBody>
          <a:bodyPr wrap="square" lIns="0" tIns="0" rIns="0" bIns="0" rtlCol="0" anchor="t">
            <a:spAutoFit/>
          </a:bodyPr>
          <a:lstStyle/>
          <a:p>
            <a:pPr algn="just">
              <a:lnSpc>
                <a:spcPts val="3499"/>
              </a:lnSpc>
              <a:spcBef>
                <a:spcPct val="0"/>
              </a:spcBef>
            </a:pPr>
            <a:r>
              <a:rPr lang="pt-BR" sz="2200" b="1" dirty="0">
                <a:solidFill>
                  <a:srgbClr val="034F6E"/>
                </a:solidFill>
                <a:ea typeface="Calibri"/>
                <a:cs typeface="Calibri"/>
              </a:rPr>
              <a:t>A alteração do representante legal é uma situação comum de tempos em tempos, seja por eleição, vacância do cargo ou outro motivo. Um erro recorrente neste procedimento é a realização do pedido de alteração dos dados do representante legal através do perfil do representante antigo. Antes de solicitar a atualização dos dados do representante legal, crie um usuário para este representante.</a:t>
            </a:r>
          </a:p>
          <a:p>
            <a:pPr algn="just">
              <a:lnSpc>
                <a:spcPts val="3499"/>
              </a:lnSpc>
              <a:spcBef>
                <a:spcPct val="0"/>
              </a:spcBef>
            </a:pPr>
            <a:endParaRPr lang="pt-BR" sz="2200" dirty="0">
              <a:ea typeface="Calibri"/>
              <a:cs typeface="Calibri"/>
            </a:endParaRPr>
          </a:p>
          <a:p>
            <a:pPr algn="just">
              <a:lnSpc>
                <a:spcPts val="3499"/>
              </a:lnSpc>
              <a:spcBef>
                <a:spcPct val="0"/>
              </a:spcBef>
            </a:pPr>
            <a:endParaRPr lang="pt-BR" sz="2450" dirty="0">
              <a:latin typeface="Gotham"/>
              <a:ea typeface="Calibri"/>
              <a:cs typeface="Gotham"/>
            </a:endParaRPr>
          </a:p>
          <a:p>
            <a:pPr algn="just">
              <a:lnSpc>
                <a:spcPts val="3499"/>
              </a:lnSpc>
              <a:spcBef>
                <a:spcPct val="0"/>
              </a:spcBef>
            </a:pPr>
            <a:endParaRPr lang="pt-BR" sz="2450" dirty="0">
              <a:solidFill>
                <a:srgbClr val="000000"/>
              </a:solidFill>
              <a:latin typeface="Gotham"/>
              <a:ea typeface="Gotham"/>
              <a:cs typeface="Gotham"/>
            </a:endParaRPr>
          </a:p>
          <a:p>
            <a:pPr algn="just">
              <a:lnSpc>
                <a:spcPts val="3499"/>
              </a:lnSpc>
              <a:spcBef>
                <a:spcPct val="0"/>
              </a:spcBef>
            </a:pPr>
            <a:endParaRPr lang="pt-BR" sz="2450" dirty="0">
              <a:solidFill>
                <a:srgbClr val="000000"/>
              </a:solidFill>
              <a:latin typeface="Gotham"/>
              <a:ea typeface="Gotham"/>
              <a:cs typeface="Gotham"/>
            </a:endParaRPr>
          </a:p>
          <a:p>
            <a:pPr algn="just">
              <a:lnSpc>
                <a:spcPts val="3499"/>
              </a:lnSpc>
              <a:spcBef>
                <a:spcPct val="0"/>
              </a:spcBef>
            </a:pPr>
            <a:endParaRPr lang="pt-BR" sz="2450" dirty="0">
              <a:latin typeface="Gotham"/>
              <a:cs typeface="Gotham"/>
            </a:endParaRPr>
          </a:p>
        </p:txBody>
      </p:sp>
      <p:sp>
        <p:nvSpPr>
          <p:cNvPr id="13" name="Retângulo: Cantos Arredondados 12">
            <a:extLst>
              <a:ext uri="{FF2B5EF4-FFF2-40B4-BE49-F238E27FC236}">
                <a16:creationId xmlns:a16="http://schemas.microsoft.com/office/drawing/2014/main" id="{351DCD65-17F7-1D9D-76A1-88746EDAA3C9}"/>
              </a:ext>
            </a:extLst>
          </p:cNvPr>
          <p:cNvSpPr/>
          <p:nvPr/>
        </p:nvSpPr>
        <p:spPr>
          <a:xfrm>
            <a:off x="1860422" y="5000226"/>
            <a:ext cx="3318332" cy="1173710"/>
          </a:xfrm>
          <a:prstGeom prst="roundRect">
            <a:avLst/>
          </a:prstGeom>
          <a:solidFill>
            <a:schemeClr val="accent2"/>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pt-B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pt-BR" sz="2400" b="1" dirty="0">
                <a:ea typeface="Calibri"/>
                <a:cs typeface="Calibri"/>
              </a:rPr>
              <a:t>SOLICITAÇÕES EM EXCESSO</a:t>
            </a:r>
          </a:p>
        </p:txBody>
      </p:sp>
      <p:sp>
        <p:nvSpPr>
          <p:cNvPr id="15" name="TextBox 5">
            <a:extLst>
              <a:ext uri="{FF2B5EF4-FFF2-40B4-BE49-F238E27FC236}">
                <a16:creationId xmlns:a16="http://schemas.microsoft.com/office/drawing/2014/main" id="{594A8B80-C115-E6C4-444D-D4F338F0C584}"/>
              </a:ext>
            </a:extLst>
          </p:cNvPr>
          <p:cNvSpPr txBox="1"/>
          <p:nvPr/>
        </p:nvSpPr>
        <p:spPr>
          <a:xfrm>
            <a:off x="5587413" y="4785395"/>
            <a:ext cx="12410969" cy="3539430"/>
          </a:xfrm>
          <a:prstGeom prst="rect">
            <a:avLst/>
          </a:prstGeom>
        </p:spPr>
        <p:txBody>
          <a:bodyPr wrap="square" lIns="0" tIns="0" rIns="0" bIns="0" rtlCol="0" anchor="t">
            <a:spAutoFit/>
          </a:bodyPr>
          <a:lstStyle/>
          <a:p>
            <a:pPr algn="just">
              <a:lnSpc>
                <a:spcPts val="3499"/>
              </a:lnSpc>
              <a:spcBef>
                <a:spcPct val="0"/>
              </a:spcBef>
            </a:pPr>
            <a:r>
              <a:rPr lang="pt-BR" sz="2200" b="1" dirty="0">
                <a:solidFill>
                  <a:srgbClr val="034F6E"/>
                </a:solidFill>
                <a:ea typeface="Calibri"/>
                <a:cs typeface="Calibri"/>
              </a:rPr>
              <a:t>Uma das dificuldades mais recorrentes na atualização dos dados perante o CAGEC é o excesso de solicitações, que geralmente, ocorre por desconhecimento das finalidades do sistema. O excesso de solicitações acaba por atrasar as análises e por consequência, a atualização dos dados e o repasse dos recursos. </a:t>
            </a:r>
          </a:p>
          <a:p>
            <a:pPr algn="just">
              <a:lnSpc>
                <a:spcPts val="3499"/>
              </a:lnSpc>
              <a:spcBef>
                <a:spcPct val="0"/>
              </a:spcBef>
            </a:pPr>
            <a:endParaRPr lang="pt-BR" dirty="0"/>
          </a:p>
          <a:p>
            <a:pPr algn="just">
              <a:lnSpc>
                <a:spcPts val="3499"/>
              </a:lnSpc>
              <a:spcBef>
                <a:spcPct val="0"/>
              </a:spcBef>
            </a:pPr>
            <a:endParaRPr lang="pt-BR" dirty="0"/>
          </a:p>
          <a:p>
            <a:pPr algn="just">
              <a:lnSpc>
                <a:spcPts val="3499"/>
              </a:lnSpc>
              <a:spcBef>
                <a:spcPct val="0"/>
              </a:spcBef>
            </a:pPr>
            <a:endParaRPr lang="pt-BR" dirty="0"/>
          </a:p>
          <a:p>
            <a:pPr algn="just">
              <a:lnSpc>
                <a:spcPts val="3499"/>
              </a:lnSpc>
              <a:spcBef>
                <a:spcPct val="0"/>
              </a:spcBef>
            </a:pPr>
            <a:endParaRPr lang="pt-BR" dirty="0"/>
          </a:p>
        </p:txBody>
      </p:sp>
      <p:sp>
        <p:nvSpPr>
          <p:cNvPr id="17" name="Retângulo: Cantos Arredondados 16">
            <a:extLst>
              <a:ext uri="{FF2B5EF4-FFF2-40B4-BE49-F238E27FC236}">
                <a16:creationId xmlns:a16="http://schemas.microsoft.com/office/drawing/2014/main" id="{5B8A07BC-59B2-4BCF-E5B1-7F8A0B2F0BE9}"/>
              </a:ext>
            </a:extLst>
          </p:cNvPr>
          <p:cNvSpPr/>
          <p:nvPr/>
        </p:nvSpPr>
        <p:spPr>
          <a:xfrm>
            <a:off x="1818728" y="6877908"/>
            <a:ext cx="3318332" cy="1173710"/>
          </a:xfrm>
          <a:prstGeom prst="roundRect">
            <a:avLst/>
          </a:prstGeom>
          <a:solidFill>
            <a:schemeClr val="accent3"/>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pt-B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pt-BR" sz="2400" b="1" dirty="0">
                <a:ea typeface="Calibri"/>
                <a:cs typeface="Calibri"/>
              </a:rPr>
              <a:t>DOCUMENTOS INCORRETOS</a:t>
            </a:r>
          </a:p>
        </p:txBody>
      </p:sp>
      <p:sp>
        <p:nvSpPr>
          <p:cNvPr id="19" name="TextBox 5">
            <a:extLst>
              <a:ext uri="{FF2B5EF4-FFF2-40B4-BE49-F238E27FC236}">
                <a16:creationId xmlns:a16="http://schemas.microsoft.com/office/drawing/2014/main" id="{E10D8051-8758-73A2-3DB1-35AA17489CFE}"/>
              </a:ext>
            </a:extLst>
          </p:cNvPr>
          <p:cNvSpPr txBox="1"/>
          <p:nvPr/>
        </p:nvSpPr>
        <p:spPr>
          <a:xfrm>
            <a:off x="5446845" y="6879040"/>
            <a:ext cx="12410969" cy="2207399"/>
          </a:xfrm>
          <a:prstGeom prst="rect">
            <a:avLst/>
          </a:prstGeom>
        </p:spPr>
        <p:txBody>
          <a:bodyPr wrap="square" lIns="0" tIns="0" rIns="0" bIns="0" rtlCol="0" anchor="t">
            <a:spAutoFit/>
          </a:bodyPr>
          <a:lstStyle/>
          <a:p>
            <a:pPr algn="just">
              <a:lnSpc>
                <a:spcPts val="3499"/>
              </a:lnSpc>
              <a:spcBef>
                <a:spcPct val="0"/>
              </a:spcBef>
            </a:pPr>
            <a:r>
              <a:rPr lang="pt-BR" sz="2200" b="1" dirty="0">
                <a:solidFill>
                  <a:srgbClr val="034F6E"/>
                </a:solidFill>
                <a:ea typeface="Calibri"/>
                <a:cs typeface="Calibri"/>
              </a:rPr>
              <a:t>É importante se atentar aos documentos solicitados em diligência, desta forma evitando demoras na análise dos processos. A apresentação de documentos desatualizados ou de outro exercício também causa  morosidade no processo. Atente-se sempre às anotações das diligências.</a:t>
            </a:r>
          </a:p>
          <a:p>
            <a:pPr algn="just">
              <a:lnSpc>
                <a:spcPts val="3499"/>
              </a:lnSpc>
              <a:spcBef>
                <a:spcPct val="0"/>
              </a:spcBef>
            </a:pPr>
            <a:endParaRPr lang="pt-BR" sz="2450" dirty="0">
              <a:solidFill>
                <a:srgbClr val="000000"/>
              </a:solidFill>
              <a:latin typeface="Gotham"/>
              <a:ea typeface="Gotham"/>
              <a:cs typeface="Gotham"/>
            </a:endParaRPr>
          </a:p>
          <a:p>
            <a:pPr algn="just">
              <a:lnSpc>
                <a:spcPts val="3499"/>
              </a:lnSpc>
              <a:spcBef>
                <a:spcPct val="0"/>
              </a:spcBef>
            </a:pPr>
            <a:endParaRPr lang="pt-BR" sz="2450" dirty="0">
              <a:latin typeface="Gotham"/>
              <a:cs typeface="Gotham"/>
            </a:endParaRPr>
          </a:p>
        </p:txBody>
      </p:sp>
      <p:sp>
        <p:nvSpPr>
          <p:cNvPr id="5" name="Retângulo 4">
            <a:extLst>
              <a:ext uri="{FF2B5EF4-FFF2-40B4-BE49-F238E27FC236}">
                <a16:creationId xmlns:a16="http://schemas.microsoft.com/office/drawing/2014/main" id="{B1A3A9FC-0A8E-51AF-DAAF-9403DBC26207}"/>
              </a:ext>
            </a:extLst>
          </p:cNvPr>
          <p:cNvSpPr/>
          <p:nvPr/>
        </p:nvSpPr>
        <p:spPr>
          <a:xfrm>
            <a:off x="723297" y="8832611"/>
            <a:ext cx="10350116" cy="1452851"/>
          </a:xfrm>
          <a:prstGeom prst="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pt-BR" sz="1200" dirty="0">
              <a:solidFill>
                <a:srgbClr val="000000"/>
              </a:solidFill>
              <a:latin typeface="Aptos"/>
            </a:endParaRPr>
          </a:p>
          <a:p>
            <a:pPr algn="ctr"/>
            <a:endParaRPr lang="pt-BR" sz="1200" dirty="0">
              <a:solidFill>
                <a:srgbClr val="000000"/>
              </a:solidFill>
              <a:latin typeface="Aptos"/>
            </a:endParaRPr>
          </a:p>
          <a:p>
            <a:pPr algn="ctr"/>
            <a:endParaRPr lang="pt-BR" sz="1200" dirty="0">
              <a:solidFill>
                <a:srgbClr val="000000"/>
              </a:solidFill>
              <a:latin typeface="Aptos"/>
            </a:endParaRPr>
          </a:p>
        </p:txBody>
      </p:sp>
      <p:sp>
        <p:nvSpPr>
          <p:cNvPr id="14" name="CaixaDeTexto 9">
            <a:extLst>
              <a:ext uri="{FF2B5EF4-FFF2-40B4-BE49-F238E27FC236}">
                <a16:creationId xmlns:a16="http://schemas.microsoft.com/office/drawing/2014/main" id="{609B994A-FDBA-57C0-3BBD-04B4D47FFCAE}"/>
              </a:ext>
            </a:extLst>
          </p:cNvPr>
          <p:cNvSpPr txBox="1"/>
          <p:nvPr/>
        </p:nvSpPr>
        <p:spPr>
          <a:xfrm>
            <a:off x="1537804" y="9221101"/>
            <a:ext cx="8729258" cy="64633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 typeface="Arial"/>
              <a:buChar char="•"/>
            </a:pPr>
            <a:r>
              <a:rPr lang="pt-BR" b="1" dirty="0">
                <a:ea typeface="+mn-lt"/>
                <a:cs typeface="+mn-lt"/>
              </a:rPr>
              <a:t>Dicas importantes: Não utilize credenciais antigas para solicitação de atualizações e serviços perante o CAGEC e sempre se lembre de realizar a atualização cadastral!</a:t>
            </a:r>
          </a:p>
        </p:txBody>
      </p:sp>
    </p:spTree>
    <p:extLst>
      <p:ext uri="{BB962C8B-B14F-4D97-AF65-F5344CB8AC3E}">
        <p14:creationId xmlns:p14="http://schemas.microsoft.com/office/powerpoint/2010/main" val="4071740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1" nodeType="clickEffect">
                                  <p:stCondLst>
                                    <p:cond delay="0"/>
                                  </p:stCondLst>
                                  <p:childTnLst>
                                    <p:anim calcmode="lin" valueType="num">
                                      <p:cBhvr additive="base">
                                        <p:cTn id="12" dur="500"/>
                                        <p:tgtEl>
                                          <p:spTgt spid="23"/>
                                        </p:tgtEl>
                                        <p:attrNameLst>
                                          <p:attrName>ppt_x</p:attrName>
                                        </p:attrNameLst>
                                      </p:cBhvr>
                                      <p:tavLst>
                                        <p:tav tm="0">
                                          <p:val>
                                            <p:strVal val="ppt_x"/>
                                          </p:val>
                                        </p:tav>
                                        <p:tav tm="100000">
                                          <p:val>
                                            <p:strVal val="ppt_x"/>
                                          </p:val>
                                        </p:tav>
                                      </p:tavLst>
                                    </p:anim>
                                    <p:anim calcmode="lin" valueType="num">
                                      <p:cBhvr additive="base">
                                        <p:cTn id="13" dur="500"/>
                                        <p:tgtEl>
                                          <p:spTgt spid="23"/>
                                        </p:tgtEl>
                                        <p:attrNameLst>
                                          <p:attrName>ppt_y</p:attrName>
                                        </p:attrNameLst>
                                      </p:cBhvr>
                                      <p:tavLst>
                                        <p:tav tm="0">
                                          <p:val>
                                            <p:strVal val="ppt_y"/>
                                          </p:val>
                                        </p:tav>
                                        <p:tav tm="100000">
                                          <p:val>
                                            <p:strVal val="1+ppt_h/2"/>
                                          </p:val>
                                        </p:tav>
                                      </p:tavLst>
                                    </p:anim>
                                    <p:set>
                                      <p:cBhvr>
                                        <p:cTn id="14" dur="1" fill="hold">
                                          <p:stCondLst>
                                            <p:cond delay="499"/>
                                          </p:stCondLst>
                                        </p:cTn>
                                        <p:tgtEl>
                                          <p:spTgt spid="23"/>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xit" presetSubtype="4" fill="hold" grpId="1" nodeType="clickEffect">
                                  <p:stCondLst>
                                    <p:cond delay="0"/>
                                  </p:stCondLst>
                                  <p:childTnLst>
                                    <p:anim calcmode="lin" valueType="num">
                                      <p:cBhvr additive="base">
                                        <p:cTn id="28" dur="500"/>
                                        <p:tgtEl>
                                          <p:spTgt spid="6"/>
                                        </p:tgtEl>
                                        <p:attrNameLst>
                                          <p:attrName>ppt_x</p:attrName>
                                        </p:attrNameLst>
                                      </p:cBhvr>
                                      <p:tavLst>
                                        <p:tav tm="0">
                                          <p:val>
                                            <p:strVal val="ppt_x"/>
                                          </p:val>
                                        </p:tav>
                                        <p:tav tm="100000">
                                          <p:val>
                                            <p:strVal val="ppt_x"/>
                                          </p:val>
                                        </p:tav>
                                      </p:tavLst>
                                    </p:anim>
                                    <p:anim calcmode="lin" valueType="num">
                                      <p:cBhvr additive="base">
                                        <p:cTn id="29" dur="500"/>
                                        <p:tgtEl>
                                          <p:spTgt spid="6"/>
                                        </p:tgtEl>
                                        <p:attrNameLst>
                                          <p:attrName>ppt_y</p:attrName>
                                        </p:attrNameLst>
                                      </p:cBhvr>
                                      <p:tavLst>
                                        <p:tav tm="0">
                                          <p:val>
                                            <p:strVal val="ppt_y"/>
                                          </p:val>
                                        </p:tav>
                                        <p:tav tm="100000">
                                          <p:val>
                                            <p:strVal val="1+ppt_h/2"/>
                                          </p:val>
                                        </p:tav>
                                      </p:tavLst>
                                    </p:anim>
                                    <p:set>
                                      <p:cBhvr>
                                        <p:cTn id="30" dur="1" fill="hold">
                                          <p:stCondLst>
                                            <p:cond delay="499"/>
                                          </p:stCondLst>
                                        </p:cTn>
                                        <p:tgtEl>
                                          <p:spTgt spid="6"/>
                                        </p:tgtEl>
                                        <p:attrNameLst>
                                          <p:attrName>style.visibility</p:attrName>
                                        </p:attrNameLst>
                                      </p:cBhvr>
                                      <p:to>
                                        <p:strVal val="hidden"/>
                                      </p:to>
                                    </p:set>
                                  </p:childTnLst>
                                </p:cTn>
                              </p:par>
                              <p:par>
                                <p:cTn id="31" presetID="2" presetClass="exit" presetSubtype="4" fill="hold" grpId="1" nodeType="withEffect">
                                  <p:stCondLst>
                                    <p:cond delay="0"/>
                                  </p:stCondLst>
                                  <p:childTnLst>
                                    <p:anim calcmode="lin" valueType="num">
                                      <p:cBhvr additive="base">
                                        <p:cTn id="32" dur="500"/>
                                        <p:tgtEl>
                                          <p:spTgt spid="11"/>
                                        </p:tgtEl>
                                        <p:attrNameLst>
                                          <p:attrName>ppt_x</p:attrName>
                                        </p:attrNameLst>
                                      </p:cBhvr>
                                      <p:tavLst>
                                        <p:tav tm="0">
                                          <p:val>
                                            <p:strVal val="ppt_x"/>
                                          </p:val>
                                        </p:tav>
                                        <p:tav tm="100000">
                                          <p:val>
                                            <p:strVal val="ppt_x"/>
                                          </p:val>
                                        </p:tav>
                                      </p:tavLst>
                                    </p:anim>
                                    <p:anim calcmode="lin" valueType="num">
                                      <p:cBhvr additive="base">
                                        <p:cTn id="33" dur="500"/>
                                        <p:tgtEl>
                                          <p:spTgt spid="11"/>
                                        </p:tgtEl>
                                        <p:attrNameLst>
                                          <p:attrName>ppt_y</p:attrName>
                                        </p:attrNameLst>
                                      </p:cBhvr>
                                      <p:tavLst>
                                        <p:tav tm="0">
                                          <p:val>
                                            <p:strVal val="ppt_y"/>
                                          </p:val>
                                        </p:tav>
                                        <p:tav tm="100000">
                                          <p:val>
                                            <p:strVal val="1+ppt_h/2"/>
                                          </p:val>
                                        </p:tav>
                                      </p:tavLst>
                                    </p:anim>
                                    <p:set>
                                      <p:cBhvr>
                                        <p:cTn id="34" dur="1" fill="hold">
                                          <p:stCondLst>
                                            <p:cond delay="499"/>
                                          </p:stCondLst>
                                        </p:cTn>
                                        <p:tgtEl>
                                          <p:spTgt spid="11"/>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additive="base">
                                        <p:cTn id="39" dur="500" fill="hold"/>
                                        <p:tgtEl>
                                          <p:spTgt spid="13"/>
                                        </p:tgtEl>
                                        <p:attrNameLst>
                                          <p:attrName>ppt_x</p:attrName>
                                        </p:attrNameLst>
                                      </p:cBhvr>
                                      <p:tavLst>
                                        <p:tav tm="0">
                                          <p:val>
                                            <p:strVal val="#ppt_x"/>
                                          </p:val>
                                        </p:tav>
                                        <p:tav tm="100000">
                                          <p:val>
                                            <p:strVal val="#ppt_x"/>
                                          </p:val>
                                        </p:tav>
                                      </p:tavLst>
                                    </p:anim>
                                    <p:anim calcmode="lin" valueType="num">
                                      <p:cBhvr additive="base">
                                        <p:cTn id="40" dur="500" fill="hold"/>
                                        <p:tgtEl>
                                          <p:spTgt spid="1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additive="base">
                                        <p:cTn id="43" dur="500" fill="hold"/>
                                        <p:tgtEl>
                                          <p:spTgt spid="15"/>
                                        </p:tgtEl>
                                        <p:attrNameLst>
                                          <p:attrName>ppt_x</p:attrName>
                                        </p:attrNameLst>
                                      </p:cBhvr>
                                      <p:tavLst>
                                        <p:tav tm="0">
                                          <p:val>
                                            <p:strVal val="#ppt_x"/>
                                          </p:val>
                                        </p:tav>
                                        <p:tav tm="100000">
                                          <p:val>
                                            <p:strVal val="#ppt_x"/>
                                          </p:val>
                                        </p:tav>
                                      </p:tavLst>
                                    </p:anim>
                                    <p:anim calcmode="lin" valueType="num">
                                      <p:cBhvr additive="base">
                                        <p:cTn id="4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xit" presetSubtype="4" fill="hold" grpId="1" nodeType="clickEffect">
                                  <p:stCondLst>
                                    <p:cond delay="0"/>
                                  </p:stCondLst>
                                  <p:childTnLst>
                                    <p:anim calcmode="lin" valueType="num">
                                      <p:cBhvr additive="base">
                                        <p:cTn id="48" dur="500"/>
                                        <p:tgtEl>
                                          <p:spTgt spid="13"/>
                                        </p:tgtEl>
                                        <p:attrNameLst>
                                          <p:attrName>ppt_x</p:attrName>
                                        </p:attrNameLst>
                                      </p:cBhvr>
                                      <p:tavLst>
                                        <p:tav tm="0">
                                          <p:val>
                                            <p:strVal val="ppt_x"/>
                                          </p:val>
                                        </p:tav>
                                        <p:tav tm="100000">
                                          <p:val>
                                            <p:strVal val="ppt_x"/>
                                          </p:val>
                                        </p:tav>
                                      </p:tavLst>
                                    </p:anim>
                                    <p:anim calcmode="lin" valueType="num">
                                      <p:cBhvr additive="base">
                                        <p:cTn id="49" dur="500"/>
                                        <p:tgtEl>
                                          <p:spTgt spid="13"/>
                                        </p:tgtEl>
                                        <p:attrNameLst>
                                          <p:attrName>ppt_y</p:attrName>
                                        </p:attrNameLst>
                                      </p:cBhvr>
                                      <p:tavLst>
                                        <p:tav tm="0">
                                          <p:val>
                                            <p:strVal val="ppt_y"/>
                                          </p:val>
                                        </p:tav>
                                        <p:tav tm="100000">
                                          <p:val>
                                            <p:strVal val="1+ppt_h/2"/>
                                          </p:val>
                                        </p:tav>
                                      </p:tavLst>
                                    </p:anim>
                                    <p:set>
                                      <p:cBhvr>
                                        <p:cTn id="50" dur="1" fill="hold">
                                          <p:stCondLst>
                                            <p:cond delay="499"/>
                                          </p:stCondLst>
                                        </p:cTn>
                                        <p:tgtEl>
                                          <p:spTgt spid="13"/>
                                        </p:tgtEl>
                                        <p:attrNameLst>
                                          <p:attrName>style.visibility</p:attrName>
                                        </p:attrNameLst>
                                      </p:cBhvr>
                                      <p:to>
                                        <p:strVal val="hidden"/>
                                      </p:to>
                                    </p:set>
                                  </p:childTnLst>
                                </p:cTn>
                              </p:par>
                              <p:par>
                                <p:cTn id="51" presetID="2" presetClass="exit" presetSubtype="4" fill="hold" grpId="1" nodeType="withEffect">
                                  <p:stCondLst>
                                    <p:cond delay="0"/>
                                  </p:stCondLst>
                                  <p:childTnLst>
                                    <p:anim calcmode="lin" valueType="num">
                                      <p:cBhvr additive="base">
                                        <p:cTn id="52" dur="500"/>
                                        <p:tgtEl>
                                          <p:spTgt spid="15"/>
                                        </p:tgtEl>
                                        <p:attrNameLst>
                                          <p:attrName>ppt_x</p:attrName>
                                        </p:attrNameLst>
                                      </p:cBhvr>
                                      <p:tavLst>
                                        <p:tav tm="0">
                                          <p:val>
                                            <p:strVal val="ppt_x"/>
                                          </p:val>
                                        </p:tav>
                                        <p:tav tm="100000">
                                          <p:val>
                                            <p:strVal val="ppt_x"/>
                                          </p:val>
                                        </p:tav>
                                      </p:tavLst>
                                    </p:anim>
                                    <p:anim calcmode="lin" valueType="num">
                                      <p:cBhvr additive="base">
                                        <p:cTn id="53" dur="500"/>
                                        <p:tgtEl>
                                          <p:spTgt spid="15"/>
                                        </p:tgtEl>
                                        <p:attrNameLst>
                                          <p:attrName>ppt_y</p:attrName>
                                        </p:attrNameLst>
                                      </p:cBhvr>
                                      <p:tavLst>
                                        <p:tav tm="0">
                                          <p:val>
                                            <p:strVal val="ppt_y"/>
                                          </p:val>
                                        </p:tav>
                                        <p:tav tm="100000">
                                          <p:val>
                                            <p:strVal val="1+ppt_h/2"/>
                                          </p:val>
                                        </p:tav>
                                      </p:tavLst>
                                    </p:anim>
                                    <p:set>
                                      <p:cBhvr>
                                        <p:cTn id="54" dur="1" fill="hold">
                                          <p:stCondLst>
                                            <p:cond delay="499"/>
                                          </p:stCondLst>
                                        </p:cTn>
                                        <p:tgtEl>
                                          <p:spTgt spid="15"/>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additive="base">
                                        <p:cTn id="59" dur="500" fill="hold"/>
                                        <p:tgtEl>
                                          <p:spTgt spid="17"/>
                                        </p:tgtEl>
                                        <p:attrNameLst>
                                          <p:attrName>ppt_x</p:attrName>
                                        </p:attrNameLst>
                                      </p:cBhvr>
                                      <p:tavLst>
                                        <p:tav tm="0">
                                          <p:val>
                                            <p:strVal val="#ppt_x"/>
                                          </p:val>
                                        </p:tav>
                                        <p:tav tm="100000">
                                          <p:val>
                                            <p:strVal val="#ppt_x"/>
                                          </p:val>
                                        </p:tav>
                                      </p:tavLst>
                                    </p:anim>
                                    <p:anim calcmode="lin" valueType="num">
                                      <p:cBhvr additive="base">
                                        <p:cTn id="60" dur="500" fill="hold"/>
                                        <p:tgtEl>
                                          <p:spTgt spid="17"/>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9"/>
                                        </p:tgtEl>
                                        <p:attrNameLst>
                                          <p:attrName>style.visibility</p:attrName>
                                        </p:attrNameLst>
                                      </p:cBhvr>
                                      <p:to>
                                        <p:strVal val="visible"/>
                                      </p:to>
                                    </p:set>
                                    <p:anim calcmode="lin" valueType="num">
                                      <p:cBhvr additive="base">
                                        <p:cTn id="63" dur="500" fill="hold"/>
                                        <p:tgtEl>
                                          <p:spTgt spid="19"/>
                                        </p:tgtEl>
                                        <p:attrNameLst>
                                          <p:attrName>ppt_x</p:attrName>
                                        </p:attrNameLst>
                                      </p:cBhvr>
                                      <p:tavLst>
                                        <p:tav tm="0">
                                          <p:val>
                                            <p:strVal val="#ppt_x"/>
                                          </p:val>
                                        </p:tav>
                                        <p:tav tm="100000">
                                          <p:val>
                                            <p:strVal val="#ppt_x"/>
                                          </p:val>
                                        </p:tav>
                                      </p:tavLst>
                                    </p:anim>
                                    <p:anim calcmode="lin" valueType="num">
                                      <p:cBhvr additive="base">
                                        <p:cTn id="6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xit" presetSubtype="4" fill="hold" grpId="1" nodeType="clickEffect">
                                  <p:stCondLst>
                                    <p:cond delay="0"/>
                                  </p:stCondLst>
                                  <p:childTnLst>
                                    <p:anim calcmode="lin" valueType="num">
                                      <p:cBhvr additive="base">
                                        <p:cTn id="68" dur="500"/>
                                        <p:tgtEl>
                                          <p:spTgt spid="17"/>
                                        </p:tgtEl>
                                        <p:attrNameLst>
                                          <p:attrName>ppt_x</p:attrName>
                                        </p:attrNameLst>
                                      </p:cBhvr>
                                      <p:tavLst>
                                        <p:tav tm="0">
                                          <p:val>
                                            <p:strVal val="ppt_x"/>
                                          </p:val>
                                        </p:tav>
                                        <p:tav tm="100000">
                                          <p:val>
                                            <p:strVal val="ppt_x"/>
                                          </p:val>
                                        </p:tav>
                                      </p:tavLst>
                                    </p:anim>
                                    <p:anim calcmode="lin" valueType="num">
                                      <p:cBhvr additive="base">
                                        <p:cTn id="69" dur="500"/>
                                        <p:tgtEl>
                                          <p:spTgt spid="17"/>
                                        </p:tgtEl>
                                        <p:attrNameLst>
                                          <p:attrName>ppt_y</p:attrName>
                                        </p:attrNameLst>
                                      </p:cBhvr>
                                      <p:tavLst>
                                        <p:tav tm="0">
                                          <p:val>
                                            <p:strVal val="ppt_y"/>
                                          </p:val>
                                        </p:tav>
                                        <p:tav tm="100000">
                                          <p:val>
                                            <p:strVal val="1+ppt_h/2"/>
                                          </p:val>
                                        </p:tav>
                                      </p:tavLst>
                                    </p:anim>
                                    <p:set>
                                      <p:cBhvr>
                                        <p:cTn id="70" dur="1" fill="hold">
                                          <p:stCondLst>
                                            <p:cond delay="499"/>
                                          </p:stCondLst>
                                        </p:cTn>
                                        <p:tgtEl>
                                          <p:spTgt spid="17"/>
                                        </p:tgtEl>
                                        <p:attrNameLst>
                                          <p:attrName>style.visibility</p:attrName>
                                        </p:attrNameLst>
                                      </p:cBhvr>
                                      <p:to>
                                        <p:strVal val="hidden"/>
                                      </p:to>
                                    </p:set>
                                  </p:childTnLst>
                                </p:cTn>
                              </p:par>
                              <p:par>
                                <p:cTn id="71" presetID="2" presetClass="exit" presetSubtype="4" fill="hold" grpId="1" nodeType="withEffect">
                                  <p:stCondLst>
                                    <p:cond delay="0"/>
                                  </p:stCondLst>
                                  <p:childTnLst>
                                    <p:anim calcmode="lin" valueType="num">
                                      <p:cBhvr additive="base">
                                        <p:cTn id="72" dur="500"/>
                                        <p:tgtEl>
                                          <p:spTgt spid="19"/>
                                        </p:tgtEl>
                                        <p:attrNameLst>
                                          <p:attrName>ppt_x</p:attrName>
                                        </p:attrNameLst>
                                      </p:cBhvr>
                                      <p:tavLst>
                                        <p:tav tm="0">
                                          <p:val>
                                            <p:strVal val="ppt_x"/>
                                          </p:val>
                                        </p:tav>
                                        <p:tav tm="100000">
                                          <p:val>
                                            <p:strVal val="ppt_x"/>
                                          </p:val>
                                        </p:tav>
                                      </p:tavLst>
                                    </p:anim>
                                    <p:anim calcmode="lin" valueType="num">
                                      <p:cBhvr additive="base">
                                        <p:cTn id="73" dur="500"/>
                                        <p:tgtEl>
                                          <p:spTgt spid="19"/>
                                        </p:tgtEl>
                                        <p:attrNameLst>
                                          <p:attrName>ppt_y</p:attrName>
                                        </p:attrNameLst>
                                      </p:cBhvr>
                                      <p:tavLst>
                                        <p:tav tm="0">
                                          <p:val>
                                            <p:strVal val="ppt_y"/>
                                          </p:val>
                                        </p:tav>
                                        <p:tav tm="100000">
                                          <p:val>
                                            <p:strVal val="1+ppt_h/2"/>
                                          </p:val>
                                        </p:tav>
                                      </p:tavLst>
                                    </p:anim>
                                    <p:set>
                                      <p:cBhvr>
                                        <p:cTn id="74" dur="1" fill="hold">
                                          <p:stCondLst>
                                            <p:cond delay="499"/>
                                          </p:stCondLst>
                                        </p:cTn>
                                        <p:tgtEl>
                                          <p:spTgt spid="19"/>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5"/>
                                        </p:tgtEl>
                                        <p:attrNameLst>
                                          <p:attrName>style.visibility</p:attrName>
                                        </p:attrNameLst>
                                      </p:cBhvr>
                                      <p:to>
                                        <p:strVal val="visible"/>
                                      </p:to>
                                    </p:set>
                                    <p:anim calcmode="lin" valueType="num">
                                      <p:cBhvr additive="base">
                                        <p:cTn id="79" dur="500" fill="hold"/>
                                        <p:tgtEl>
                                          <p:spTgt spid="5"/>
                                        </p:tgtEl>
                                        <p:attrNameLst>
                                          <p:attrName>ppt_x</p:attrName>
                                        </p:attrNameLst>
                                      </p:cBhvr>
                                      <p:tavLst>
                                        <p:tav tm="0">
                                          <p:val>
                                            <p:strVal val="#ppt_x"/>
                                          </p:val>
                                        </p:tav>
                                        <p:tav tm="100000">
                                          <p:val>
                                            <p:strVal val="#ppt_x"/>
                                          </p:val>
                                        </p:tav>
                                      </p:tavLst>
                                    </p:anim>
                                    <p:anim calcmode="lin" valueType="num">
                                      <p:cBhvr additive="base">
                                        <p:cTn id="8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xit" presetSubtype="4" fill="hold" grpId="1" nodeType="clickEffect">
                                  <p:stCondLst>
                                    <p:cond delay="0"/>
                                  </p:stCondLst>
                                  <p:childTnLst>
                                    <p:anim calcmode="lin" valueType="num">
                                      <p:cBhvr additive="base">
                                        <p:cTn id="84" dur="500"/>
                                        <p:tgtEl>
                                          <p:spTgt spid="5"/>
                                        </p:tgtEl>
                                        <p:attrNameLst>
                                          <p:attrName>ppt_x</p:attrName>
                                        </p:attrNameLst>
                                      </p:cBhvr>
                                      <p:tavLst>
                                        <p:tav tm="0">
                                          <p:val>
                                            <p:strVal val="ppt_x"/>
                                          </p:val>
                                        </p:tav>
                                        <p:tav tm="100000">
                                          <p:val>
                                            <p:strVal val="ppt_x"/>
                                          </p:val>
                                        </p:tav>
                                      </p:tavLst>
                                    </p:anim>
                                    <p:anim calcmode="lin" valueType="num">
                                      <p:cBhvr additive="base">
                                        <p:cTn id="85" dur="500"/>
                                        <p:tgtEl>
                                          <p:spTgt spid="5"/>
                                        </p:tgtEl>
                                        <p:attrNameLst>
                                          <p:attrName>ppt_y</p:attrName>
                                        </p:attrNameLst>
                                      </p:cBhvr>
                                      <p:tavLst>
                                        <p:tav tm="0">
                                          <p:val>
                                            <p:strVal val="ppt_y"/>
                                          </p:val>
                                        </p:tav>
                                        <p:tav tm="100000">
                                          <p:val>
                                            <p:strVal val="1+ppt_h/2"/>
                                          </p:val>
                                        </p:tav>
                                      </p:tavLst>
                                    </p:anim>
                                    <p:set>
                                      <p:cBhvr>
                                        <p:cTn id="86" dur="1" fill="hold">
                                          <p:stCondLst>
                                            <p:cond delay="499"/>
                                          </p:stCondLst>
                                        </p:cTn>
                                        <p:tgtEl>
                                          <p:spTgt spid="5"/>
                                        </p:tgtEl>
                                        <p:attrNameLst>
                                          <p:attrName>style.visibility</p:attrName>
                                        </p:attrNameLst>
                                      </p:cBhvr>
                                      <p:to>
                                        <p:strVal val="hidden"/>
                                      </p:to>
                                    </p:set>
                                  </p:childTnLst>
                                </p:cTn>
                              </p:par>
                              <p:par>
                                <p:cTn id="87" presetID="2" presetClass="entr" presetSubtype="4" fill="hold" grpId="0" nodeType="with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additive="base">
                                        <p:cTn id="89" dur="500" fill="hold"/>
                                        <p:tgtEl>
                                          <p:spTgt spid="14"/>
                                        </p:tgtEl>
                                        <p:attrNameLst>
                                          <p:attrName>ppt_x</p:attrName>
                                        </p:attrNameLst>
                                      </p:cBhvr>
                                      <p:tavLst>
                                        <p:tav tm="0">
                                          <p:val>
                                            <p:strVal val="#ppt_x"/>
                                          </p:val>
                                        </p:tav>
                                        <p:tav tm="100000">
                                          <p:val>
                                            <p:strVal val="#ppt_x"/>
                                          </p:val>
                                        </p:tav>
                                      </p:tavLst>
                                    </p:anim>
                                    <p:anim calcmode="lin" valueType="num">
                                      <p:cBhvr additive="base">
                                        <p:cTn id="90" dur="500" fill="hold"/>
                                        <p:tgtEl>
                                          <p:spTgt spid="14"/>
                                        </p:tgtEl>
                                        <p:attrNameLst>
                                          <p:attrName>ppt_y</p:attrName>
                                        </p:attrNameLst>
                                      </p:cBhvr>
                                      <p:tavLst>
                                        <p:tav tm="0">
                                          <p:val>
                                            <p:strVal val="1+#ppt_h/2"/>
                                          </p:val>
                                        </p:tav>
                                        <p:tav tm="100000">
                                          <p:val>
                                            <p:strVal val="#ppt_y"/>
                                          </p:val>
                                        </p:tav>
                                      </p:tavLst>
                                    </p:anim>
                                  </p:childTnLst>
                                </p:cTn>
                              </p:par>
                              <p:par>
                                <p:cTn id="91" presetID="2" presetClass="exit" presetSubtype="4" fill="hold" grpId="1" nodeType="withEffect">
                                  <p:stCondLst>
                                    <p:cond delay="0"/>
                                  </p:stCondLst>
                                  <p:childTnLst>
                                    <p:anim calcmode="lin" valueType="num">
                                      <p:cBhvr additive="base">
                                        <p:cTn id="92" dur="500"/>
                                        <p:tgtEl>
                                          <p:spTgt spid="14"/>
                                        </p:tgtEl>
                                        <p:attrNameLst>
                                          <p:attrName>ppt_x</p:attrName>
                                        </p:attrNameLst>
                                      </p:cBhvr>
                                      <p:tavLst>
                                        <p:tav tm="0">
                                          <p:val>
                                            <p:strVal val="ppt_x"/>
                                          </p:val>
                                        </p:tav>
                                        <p:tav tm="100000">
                                          <p:val>
                                            <p:strVal val="ppt_x"/>
                                          </p:val>
                                        </p:tav>
                                      </p:tavLst>
                                    </p:anim>
                                    <p:anim calcmode="lin" valueType="num">
                                      <p:cBhvr additive="base">
                                        <p:cTn id="93" dur="500"/>
                                        <p:tgtEl>
                                          <p:spTgt spid="14"/>
                                        </p:tgtEl>
                                        <p:attrNameLst>
                                          <p:attrName>ppt_y</p:attrName>
                                        </p:attrNameLst>
                                      </p:cBhvr>
                                      <p:tavLst>
                                        <p:tav tm="0">
                                          <p:val>
                                            <p:strVal val="ppt_y"/>
                                          </p:val>
                                        </p:tav>
                                        <p:tav tm="100000">
                                          <p:val>
                                            <p:strVal val="1+ppt_h/2"/>
                                          </p:val>
                                        </p:tav>
                                      </p:tavLst>
                                    </p:anim>
                                    <p:set>
                                      <p:cBhvr>
                                        <p:cTn id="94"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3" grpId="1"/>
      <p:bldP spid="6" grpId="0" animBg="1"/>
      <p:bldP spid="6" grpId="1" animBg="1"/>
      <p:bldP spid="11" grpId="0"/>
      <p:bldP spid="11" grpId="1"/>
      <p:bldP spid="13" grpId="0" animBg="1"/>
      <p:bldP spid="13" grpId="1" animBg="1"/>
      <p:bldP spid="15" grpId="0"/>
      <p:bldP spid="15" grpId="1"/>
      <p:bldP spid="17" grpId="0" animBg="1"/>
      <p:bldP spid="17" grpId="1" animBg="1"/>
      <p:bldP spid="19" grpId="0"/>
      <p:bldP spid="19" grpId="1"/>
      <p:bldP spid="5" grpId="0" animBg="1"/>
      <p:bldP spid="5" grpId="1" animBg="1"/>
      <p:bldP spid="14" grpId="0"/>
      <p:bldP spid="14"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680D16-E9ED-FC8F-1A58-E1161DC8D119}"/>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6E07E308-3473-B97F-9C1A-9B1EA0E556B8}"/>
              </a:ext>
            </a:extLst>
          </p:cNvPr>
          <p:cNvSpPr/>
          <p:nvPr/>
        </p:nvSpPr>
        <p:spPr>
          <a:xfrm>
            <a:off x="0" y="0"/>
            <a:ext cx="731454" cy="10287000"/>
          </a:xfrm>
          <a:custGeom>
            <a:avLst/>
            <a:gdLst/>
            <a:ahLst/>
            <a:cxnLst/>
            <a:rect l="l" t="t" r="r" b="b"/>
            <a:pathLst>
              <a:path w="731454" h="10287000">
                <a:moveTo>
                  <a:pt x="0" y="0"/>
                </a:moveTo>
                <a:lnTo>
                  <a:pt x="731454" y="0"/>
                </a:lnTo>
                <a:lnTo>
                  <a:pt x="731454" y="10287000"/>
                </a:lnTo>
                <a:lnTo>
                  <a:pt x="0" y="10287000"/>
                </a:lnTo>
                <a:lnTo>
                  <a:pt x="0" y="0"/>
                </a:lnTo>
                <a:close/>
              </a:path>
            </a:pathLst>
          </a:custGeom>
          <a:blipFill>
            <a:blip r:embed="rId2"/>
            <a:stretch>
              <a:fillRect r="-2400226"/>
            </a:stretch>
          </a:blipFill>
        </p:spPr>
      </p:sp>
      <p:sp>
        <p:nvSpPr>
          <p:cNvPr id="3" name="Freeform 3">
            <a:extLst>
              <a:ext uri="{FF2B5EF4-FFF2-40B4-BE49-F238E27FC236}">
                <a16:creationId xmlns:a16="http://schemas.microsoft.com/office/drawing/2014/main" id="{D464654B-8E4C-F90B-771F-2E6C457CB193}"/>
              </a:ext>
            </a:extLst>
          </p:cNvPr>
          <p:cNvSpPr/>
          <p:nvPr/>
        </p:nvSpPr>
        <p:spPr>
          <a:xfrm>
            <a:off x="14732871" y="9032040"/>
            <a:ext cx="3136874" cy="858719"/>
          </a:xfrm>
          <a:custGeom>
            <a:avLst/>
            <a:gdLst/>
            <a:ahLst/>
            <a:cxnLst/>
            <a:rect l="l" t="t" r="r" b="b"/>
            <a:pathLst>
              <a:path w="3136874" h="858719">
                <a:moveTo>
                  <a:pt x="0" y="0"/>
                </a:moveTo>
                <a:lnTo>
                  <a:pt x="3136874" y="0"/>
                </a:lnTo>
                <a:lnTo>
                  <a:pt x="3136874" y="858720"/>
                </a:lnTo>
                <a:lnTo>
                  <a:pt x="0" y="858720"/>
                </a:lnTo>
                <a:lnTo>
                  <a:pt x="0" y="0"/>
                </a:lnTo>
                <a:close/>
              </a:path>
            </a:pathLst>
          </a:custGeom>
          <a:blipFill>
            <a:blip r:embed="rId3"/>
            <a:stretch>
              <a:fillRect/>
            </a:stretch>
          </a:blipFill>
        </p:spPr>
      </p:sp>
      <p:sp>
        <p:nvSpPr>
          <p:cNvPr id="6" name="Retângulo 5">
            <a:extLst>
              <a:ext uri="{FF2B5EF4-FFF2-40B4-BE49-F238E27FC236}">
                <a16:creationId xmlns:a16="http://schemas.microsoft.com/office/drawing/2014/main" id="{15C8355D-F7E7-0772-0694-C371E5B96F79}"/>
              </a:ext>
            </a:extLst>
          </p:cNvPr>
          <p:cNvSpPr/>
          <p:nvPr/>
        </p:nvSpPr>
        <p:spPr>
          <a:xfrm>
            <a:off x="729662" y="3668827"/>
            <a:ext cx="9871782" cy="2255460"/>
          </a:xfrm>
          <a:prstGeom prst="rect">
            <a:avLst/>
          </a:prstGeom>
          <a:solidFill>
            <a:srgbClr val="DFE1E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7" name="CaixaDeTexto 6">
            <a:extLst>
              <a:ext uri="{FF2B5EF4-FFF2-40B4-BE49-F238E27FC236}">
                <a16:creationId xmlns:a16="http://schemas.microsoft.com/office/drawing/2014/main" id="{1C799934-87D9-D9AB-F3A3-7A4CD6A347E4}"/>
              </a:ext>
            </a:extLst>
          </p:cNvPr>
          <p:cNvSpPr txBox="1"/>
          <p:nvPr/>
        </p:nvSpPr>
        <p:spPr>
          <a:xfrm>
            <a:off x="1120052" y="4295332"/>
            <a:ext cx="8844950" cy="1015663"/>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r>
              <a:rPr lang="pt-BR" sz="6000" b="1" dirty="0">
                <a:solidFill>
                  <a:srgbClr val="034F6E"/>
                </a:solidFill>
                <a:ea typeface="Calibri"/>
                <a:cs typeface="Calibri"/>
              </a:rPr>
              <a:t>Normatização</a:t>
            </a:r>
          </a:p>
        </p:txBody>
      </p:sp>
    </p:spTree>
    <p:extLst>
      <p:ext uri="{BB962C8B-B14F-4D97-AF65-F5344CB8AC3E}">
        <p14:creationId xmlns:p14="http://schemas.microsoft.com/office/powerpoint/2010/main" val="420769606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FC3134-FB87-B8A7-F1E3-2E077CE84EF1}"/>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22AFF638-9E4D-FBE6-E225-D0E14072DAFA}"/>
              </a:ext>
            </a:extLst>
          </p:cNvPr>
          <p:cNvSpPr/>
          <p:nvPr/>
        </p:nvSpPr>
        <p:spPr>
          <a:xfrm>
            <a:off x="0" y="0"/>
            <a:ext cx="731454" cy="10287000"/>
          </a:xfrm>
          <a:custGeom>
            <a:avLst/>
            <a:gdLst/>
            <a:ahLst/>
            <a:cxnLst/>
            <a:rect l="l" t="t" r="r" b="b"/>
            <a:pathLst>
              <a:path w="731454" h="10287000">
                <a:moveTo>
                  <a:pt x="0" y="0"/>
                </a:moveTo>
                <a:lnTo>
                  <a:pt x="731454" y="0"/>
                </a:lnTo>
                <a:lnTo>
                  <a:pt x="731454" y="10287000"/>
                </a:lnTo>
                <a:lnTo>
                  <a:pt x="0" y="10287000"/>
                </a:lnTo>
                <a:lnTo>
                  <a:pt x="0" y="0"/>
                </a:lnTo>
                <a:close/>
              </a:path>
            </a:pathLst>
          </a:custGeom>
          <a:blipFill>
            <a:blip r:embed="rId2"/>
            <a:stretch>
              <a:fillRect r="-2400226"/>
            </a:stretch>
          </a:blipFill>
        </p:spPr>
      </p:sp>
      <p:sp>
        <p:nvSpPr>
          <p:cNvPr id="3" name="Freeform 3">
            <a:extLst>
              <a:ext uri="{FF2B5EF4-FFF2-40B4-BE49-F238E27FC236}">
                <a16:creationId xmlns:a16="http://schemas.microsoft.com/office/drawing/2014/main" id="{5BDE948D-B733-C8BF-0CB1-DD4248509E54}"/>
              </a:ext>
            </a:extLst>
          </p:cNvPr>
          <p:cNvSpPr/>
          <p:nvPr/>
        </p:nvSpPr>
        <p:spPr>
          <a:xfrm>
            <a:off x="14732871" y="9032040"/>
            <a:ext cx="3136874" cy="858719"/>
          </a:xfrm>
          <a:custGeom>
            <a:avLst/>
            <a:gdLst/>
            <a:ahLst/>
            <a:cxnLst/>
            <a:rect l="l" t="t" r="r" b="b"/>
            <a:pathLst>
              <a:path w="3136874" h="858719">
                <a:moveTo>
                  <a:pt x="0" y="0"/>
                </a:moveTo>
                <a:lnTo>
                  <a:pt x="3136874" y="0"/>
                </a:lnTo>
                <a:lnTo>
                  <a:pt x="3136874" y="858720"/>
                </a:lnTo>
                <a:lnTo>
                  <a:pt x="0" y="858720"/>
                </a:lnTo>
                <a:lnTo>
                  <a:pt x="0" y="0"/>
                </a:lnTo>
                <a:close/>
              </a:path>
            </a:pathLst>
          </a:custGeom>
          <a:blipFill>
            <a:blip r:embed="rId3"/>
            <a:stretch>
              <a:fillRect/>
            </a:stretch>
          </a:blipFill>
        </p:spPr>
      </p:sp>
      <p:sp>
        <p:nvSpPr>
          <p:cNvPr id="8" name="Retângulo 7">
            <a:extLst>
              <a:ext uri="{FF2B5EF4-FFF2-40B4-BE49-F238E27FC236}">
                <a16:creationId xmlns:a16="http://schemas.microsoft.com/office/drawing/2014/main" id="{C1999923-3131-7DD8-0B9E-959151E9D5E2}"/>
              </a:ext>
            </a:extLst>
          </p:cNvPr>
          <p:cNvSpPr/>
          <p:nvPr/>
        </p:nvSpPr>
        <p:spPr>
          <a:xfrm>
            <a:off x="729662" y="2601"/>
            <a:ext cx="8417127" cy="807906"/>
          </a:xfrm>
          <a:prstGeom prst="rect">
            <a:avLst/>
          </a:prstGeom>
          <a:solidFill>
            <a:srgbClr val="DFE1E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0" name="CaixaDeTexto 9">
            <a:extLst>
              <a:ext uri="{FF2B5EF4-FFF2-40B4-BE49-F238E27FC236}">
                <a16:creationId xmlns:a16="http://schemas.microsoft.com/office/drawing/2014/main" id="{4A5F4E13-B1DC-AAD7-7361-78E628B7692F}"/>
              </a:ext>
            </a:extLst>
          </p:cNvPr>
          <p:cNvSpPr txBox="1"/>
          <p:nvPr/>
        </p:nvSpPr>
        <p:spPr>
          <a:xfrm>
            <a:off x="734493" y="-101105"/>
            <a:ext cx="6368275" cy="923330"/>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r>
              <a:rPr lang="pt-BR" sz="5400" b="1" dirty="0">
                <a:solidFill>
                  <a:srgbClr val="034F6E"/>
                </a:solidFill>
                <a:ea typeface="Calibri"/>
                <a:cs typeface="Calibri"/>
              </a:rPr>
              <a:t>Vedações</a:t>
            </a:r>
          </a:p>
        </p:txBody>
      </p:sp>
      <p:sp>
        <p:nvSpPr>
          <p:cNvPr id="23" name="TextBox 5">
            <a:extLst>
              <a:ext uri="{FF2B5EF4-FFF2-40B4-BE49-F238E27FC236}">
                <a16:creationId xmlns:a16="http://schemas.microsoft.com/office/drawing/2014/main" id="{A46FC0F1-1FF8-B576-03B7-B09380938C4E}"/>
              </a:ext>
            </a:extLst>
          </p:cNvPr>
          <p:cNvSpPr txBox="1"/>
          <p:nvPr/>
        </p:nvSpPr>
        <p:spPr>
          <a:xfrm>
            <a:off x="970721" y="1174417"/>
            <a:ext cx="13316742" cy="3105081"/>
          </a:xfrm>
          <a:prstGeom prst="rect">
            <a:avLst/>
          </a:prstGeom>
        </p:spPr>
        <p:txBody>
          <a:bodyPr wrap="square" lIns="0" tIns="0" rIns="0" bIns="0" rtlCol="0" anchor="t">
            <a:spAutoFit/>
          </a:bodyPr>
          <a:lstStyle/>
          <a:p>
            <a:pPr algn="just">
              <a:lnSpc>
                <a:spcPts val="3499"/>
              </a:lnSpc>
              <a:spcBef>
                <a:spcPct val="0"/>
              </a:spcBef>
            </a:pPr>
            <a:r>
              <a:rPr lang="pt-BR" sz="2200" b="1" dirty="0">
                <a:solidFill>
                  <a:srgbClr val="034F6E"/>
                </a:solidFill>
                <a:latin typeface="Calibri"/>
                <a:ea typeface="Calibri"/>
                <a:cs typeface="Calibri"/>
                <a:sym typeface="Gotham"/>
              </a:rPr>
              <a:t>Despesas vedadas na execução do convênio:</a:t>
            </a:r>
            <a:r>
              <a:rPr lang="pt-BR" sz="2200" dirty="0">
                <a:solidFill>
                  <a:srgbClr val="000000"/>
                </a:solidFill>
                <a:latin typeface="Calibri"/>
                <a:ea typeface="Calibri"/>
                <a:cs typeface="Calibri"/>
                <a:sym typeface="Gotham"/>
              </a:rPr>
              <a:t> Algumas despesas são vedadas na execução do convênio. Veremos abaixo alguns exemplos: </a:t>
            </a:r>
            <a:endParaRPr lang="pt-BR" sz="2200" dirty="0">
              <a:solidFill>
                <a:srgbClr val="000000"/>
              </a:solidFill>
              <a:latin typeface="Calibri"/>
              <a:ea typeface="Calibri"/>
              <a:cs typeface="Calibri"/>
            </a:endParaRPr>
          </a:p>
          <a:p>
            <a:pPr algn="just">
              <a:lnSpc>
                <a:spcPts val="3499"/>
              </a:lnSpc>
              <a:spcBef>
                <a:spcPct val="0"/>
              </a:spcBef>
            </a:pPr>
            <a:endParaRPr lang="pt-BR" sz="2200" dirty="0">
              <a:solidFill>
                <a:srgbClr val="000000"/>
              </a:solidFill>
              <a:latin typeface="Calibri"/>
              <a:ea typeface="Calibri"/>
              <a:cs typeface="Calibri"/>
            </a:endParaRPr>
          </a:p>
          <a:p>
            <a:pPr algn="just">
              <a:lnSpc>
                <a:spcPts val="3499"/>
              </a:lnSpc>
              <a:spcBef>
                <a:spcPct val="0"/>
              </a:spcBef>
            </a:pPr>
            <a:endParaRPr lang="pt-BR" sz="2450" dirty="0">
              <a:solidFill>
                <a:srgbClr val="000000"/>
              </a:solidFill>
              <a:latin typeface="Gotham"/>
              <a:ea typeface="Gotham"/>
              <a:cs typeface="Gotham"/>
            </a:endParaRPr>
          </a:p>
          <a:p>
            <a:pPr algn="just">
              <a:lnSpc>
                <a:spcPts val="3499"/>
              </a:lnSpc>
              <a:spcBef>
                <a:spcPct val="0"/>
              </a:spcBef>
            </a:pPr>
            <a:endParaRPr lang="pt-BR" sz="2450" dirty="0">
              <a:solidFill>
                <a:srgbClr val="000000"/>
              </a:solidFill>
              <a:latin typeface="Gotham"/>
              <a:ea typeface="Gotham"/>
              <a:cs typeface="Gotham"/>
            </a:endParaRPr>
          </a:p>
          <a:p>
            <a:pPr algn="just">
              <a:lnSpc>
                <a:spcPts val="3499"/>
              </a:lnSpc>
              <a:spcBef>
                <a:spcPct val="0"/>
              </a:spcBef>
            </a:pPr>
            <a:endParaRPr lang="pt-BR" sz="2450" dirty="0">
              <a:solidFill>
                <a:srgbClr val="000000"/>
              </a:solidFill>
              <a:latin typeface="Gotham"/>
              <a:ea typeface="Gotham"/>
              <a:cs typeface="Gotham"/>
            </a:endParaRPr>
          </a:p>
          <a:p>
            <a:pPr algn="just">
              <a:lnSpc>
                <a:spcPts val="3499"/>
              </a:lnSpc>
              <a:spcBef>
                <a:spcPct val="0"/>
              </a:spcBef>
            </a:pPr>
            <a:endParaRPr lang="pt-BR" sz="2450" dirty="0">
              <a:latin typeface="Gotham"/>
              <a:cs typeface="Gotham"/>
            </a:endParaRPr>
          </a:p>
        </p:txBody>
      </p:sp>
      <p:sp>
        <p:nvSpPr>
          <p:cNvPr id="6" name="Retângulo: Cantos Arredondados 5">
            <a:extLst>
              <a:ext uri="{FF2B5EF4-FFF2-40B4-BE49-F238E27FC236}">
                <a16:creationId xmlns:a16="http://schemas.microsoft.com/office/drawing/2014/main" id="{67C261D7-7774-3E52-BC40-27B40A87498D}"/>
              </a:ext>
            </a:extLst>
          </p:cNvPr>
          <p:cNvSpPr/>
          <p:nvPr/>
        </p:nvSpPr>
        <p:spPr>
          <a:xfrm>
            <a:off x="1069552" y="2733426"/>
            <a:ext cx="8656978" cy="1173710"/>
          </a:xfrm>
          <a:prstGeom prst="roundRect">
            <a:avLst/>
          </a:prstGeom>
          <a:solidFill>
            <a:schemeClr val="accent6"/>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pt-B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pt-BR" sz="2400" b="1" dirty="0">
                <a:ea typeface="Calibri"/>
                <a:cs typeface="Calibri"/>
              </a:rPr>
              <a:t>DESPESAS REALIZADAS FORA DA VIGÊNCIA DO CONVÊNIO DE SAÍDA</a:t>
            </a:r>
            <a:endParaRPr lang="pt-BR" dirty="0"/>
          </a:p>
        </p:txBody>
      </p:sp>
      <p:sp>
        <p:nvSpPr>
          <p:cNvPr id="4" name="Retângulo: Cantos Arredondados 3">
            <a:extLst>
              <a:ext uri="{FF2B5EF4-FFF2-40B4-BE49-F238E27FC236}">
                <a16:creationId xmlns:a16="http://schemas.microsoft.com/office/drawing/2014/main" id="{78BA4D15-9753-43CC-8160-BE590E2BCE4B}"/>
              </a:ext>
            </a:extLst>
          </p:cNvPr>
          <p:cNvSpPr/>
          <p:nvPr/>
        </p:nvSpPr>
        <p:spPr>
          <a:xfrm>
            <a:off x="1613174" y="4127328"/>
            <a:ext cx="8656978" cy="1173710"/>
          </a:xfrm>
          <a:prstGeom prst="roundRect">
            <a:avLst/>
          </a:prstGeom>
          <a:solidFill>
            <a:schemeClr val="accent4"/>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pt-B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pt-BR" sz="2400" b="1" dirty="0">
                <a:ea typeface="Calibri"/>
                <a:cs typeface="Calibri"/>
              </a:rPr>
              <a:t>DESPESAS A TÍTULO DE TAXA DE ADMINISTRAÇÃO</a:t>
            </a:r>
          </a:p>
        </p:txBody>
      </p:sp>
      <p:sp>
        <p:nvSpPr>
          <p:cNvPr id="5" name="Retângulo: Cantos Arredondados 4">
            <a:extLst>
              <a:ext uri="{FF2B5EF4-FFF2-40B4-BE49-F238E27FC236}">
                <a16:creationId xmlns:a16="http://schemas.microsoft.com/office/drawing/2014/main" id="{09D8168F-7985-1FF1-A546-20E79A9858D9}"/>
              </a:ext>
            </a:extLst>
          </p:cNvPr>
          <p:cNvSpPr/>
          <p:nvPr/>
        </p:nvSpPr>
        <p:spPr>
          <a:xfrm>
            <a:off x="2770113" y="5535169"/>
            <a:ext cx="8656978" cy="1173710"/>
          </a:xfrm>
          <a:prstGeom prst="roundRect">
            <a:avLst/>
          </a:prstGeom>
          <a:solidFill>
            <a:schemeClr val="accent5">
              <a:lumMod val="75000"/>
            </a:schemeClr>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pt-B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pt-BR" sz="2400" b="1" dirty="0">
                <a:ea typeface="Calibri"/>
                <a:cs typeface="Calibri"/>
              </a:rPr>
              <a:t>TAXAS BANCÁRIAS, JUROS, MULTAS OU ATUALIZAÇÃO MONETÁRIA</a:t>
            </a:r>
          </a:p>
        </p:txBody>
      </p:sp>
      <p:sp>
        <p:nvSpPr>
          <p:cNvPr id="7" name="Retângulo: Cantos Arredondados 6">
            <a:extLst>
              <a:ext uri="{FF2B5EF4-FFF2-40B4-BE49-F238E27FC236}">
                <a16:creationId xmlns:a16="http://schemas.microsoft.com/office/drawing/2014/main" id="{38745272-0944-36DC-C672-89606A3141B1}"/>
              </a:ext>
            </a:extLst>
          </p:cNvPr>
          <p:cNvSpPr/>
          <p:nvPr/>
        </p:nvSpPr>
        <p:spPr>
          <a:xfrm>
            <a:off x="3913113" y="7012705"/>
            <a:ext cx="8656978" cy="1173710"/>
          </a:xfrm>
          <a:prstGeom prst="roundRect">
            <a:avLst/>
          </a:prstGeom>
          <a:solidFill>
            <a:schemeClr val="accent1">
              <a:lumMod val="50000"/>
            </a:schemeClr>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pt-B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pt-BR" sz="2400" b="1" dirty="0">
                <a:ea typeface="Calibri"/>
                <a:cs typeface="Calibri"/>
              </a:rPr>
              <a:t>DESPESAS COM PUBLICIDADE, SALVO AS DE CARÁTER EDUCATIVO, INFORMATIVO OU DE ORIENTAÇÃO SOCIAL</a:t>
            </a:r>
          </a:p>
        </p:txBody>
      </p:sp>
      <p:sp>
        <p:nvSpPr>
          <p:cNvPr id="13" name="Retângulo: Cantos Arredondados 12">
            <a:extLst>
              <a:ext uri="{FF2B5EF4-FFF2-40B4-BE49-F238E27FC236}">
                <a16:creationId xmlns:a16="http://schemas.microsoft.com/office/drawing/2014/main" id="{A1FC2E15-9088-4A8A-E098-7AE5A3AF91D2}"/>
              </a:ext>
            </a:extLst>
          </p:cNvPr>
          <p:cNvSpPr/>
          <p:nvPr/>
        </p:nvSpPr>
        <p:spPr>
          <a:xfrm>
            <a:off x="5794881" y="8448426"/>
            <a:ext cx="8656978" cy="1173710"/>
          </a:xfrm>
          <a:prstGeom prst="roundRect">
            <a:avLst/>
          </a:prstGeom>
          <a:solidFill>
            <a:schemeClr val="tx1">
              <a:lumMod val="50000"/>
              <a:lumOff val="50000"/>
            </a:schemeClr>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pt-B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pt-BR" sz="2400" b="1" dirty="0">
                <a:ea typeface="Calibri"/>
                <a:cs typeface="Calibri"/>
              </a:rPr>
              <a:t>PAGAMENTOS DESTINADOS A SERVIDOR OU EMPREGADO PÚBLICO</a:t>
            </a:r>
          </a:p>
        </p:txBody>
      </p:sp>
    </p:spTree>
    <p:extLst>
      <p:ext uri="{BB962C8B-B14F-4D97-AF65-F5344CB8AC3E}">
        <p14:creationId xmlns:p14="http://schemas.microsoft.com/office/powerpoint/2010/main" val="1849009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1" nodeType="clickEffect">
                                  <p:stCondLst>
                                    <p:cond delay="0"/>
                                  </p:stCondLst>
                                  <p:childTnLst>
                                    <p:anim calcmode="lin" valueType="num">
                                      <p:cBhvr additive="base">
                                        <p:cTn id="12" dur="500"/>
                                        <p:tgtEl>
                                          <p:spTgt spid="23"/>
                                        </p:tgtEl>
                                        <p:attrNameLst>
                                          <p:attrName>ppt_x</p:attrName>
                                        </p:attrNameLst>
                                      </p:cBhvr>
                                      <p:tavLst>
                                        <p:tav tm="0">
                                          <p:val>
                                            <p:strVal val="ppt_x"/>
                                          </p:val>
                                        </p:tav>
                                        <p:tav tm="100000">
                                          <p:val>
                                            <p:strVal val="ppt_x"/>
                                          </p:val>
                                        </p:tav>
                                      </p:tavLst>
                                    </p:anim>
                                    <p:anim calcmode="lin" valueType="num">
                                      <p:cBhvr additive="base">
                                        <p:cTn id="13" dur="500"/>
                                        <p:tgtEl>
                                          <p:spTgt spid="23"/>
                                        </p:tgtEl>
                                        <p:attrNameLst>
                                          <p:attrName>ppt_y</p:attrName>
                                        </p:attrNameLst>
                                      </p:cBhvr>
                                      <p:tavLst>
                                        <p:tav tm="0">
                                          <p:val>
                                            <p:strVal val="ppt_y"/>
                                          </p:val>
                                        </p:tav>
                                        <p:tav tm="100000">
                                          <p:val>
                                            <p:strVal val="1+ppt_h/2"/>
                                          </p:val>
                                        </p:tav>
                                      </p:tavLst>
                                    </p:anim>
                                    <p:set>
                                      <p:cBhvr>
                                        <p:cTn id="14" dur="1" fill="hold">
                                          <p:stCondLst>
                                            <p:cond delay="499"/>
                                          </p:stCondLst>
                                        </p:cTn>
                                        <p:tgtEl>
                                          <p:spTgt spid="23"/>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fill="hold"/>
                                        <p:tgtEl>
                                          <p:spTgt spid="13"/>
                                        </p:tgtEl>
                                        <p:attrNameLst>
                                          <p:attrName>ppt_x</p:attrName>
                                        </p:attrNameLst>
                                      </p:cBhvr>
                                      <p:tavLst>
                                        <p:tav tm="0">
                                          <p:val>
                                            <p:strVal val="#ppt_x"/>
                                          </p:val>
                                        </p:tav>
                                        <p:tav tm="100000">
                                          <p:val>
                                            <p:strVal val="#ppt_x"/>
                                          </p:val>
                                        </p:tav>
                                      </p:tavLst>
                                    </p:anim>
                                    <p:anim calcmode="lin" valueType="num">
                                      <p:cBhvr additive="base">
                                        <p:cTn id="4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3" grpId="1"/>
      <p:bldP spid="6" grpId="0" animBg="1"/>
      <p:bldP spid="4" grpId="0" animBg="1"/>
      <p:bldP spid="5" grpId="0" animBg="1"/>
      <p:bldP spid="7" grpId="0" animBg="1"/>
      <p:bldP spid="1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F5C689-DD9F-16B9-B859-6D2400D7EB67}"/>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7AC5687E-3A32-58D7-6DE9-0615F0F8D7A6}"/>
              </a:ext>
            </a:extLst>
          </p:cNvPr>
          <p:cNvSpPr/>
          <p:nvPr/>
        </p:nvSpPr>
        <p:spPr>
          <a:xfrm>
            <a:off x="0" y="0"/>
            <a:ext cx="731454" cy="10287000"/>
          </a:xfrm>
          <a:custGeom>
            <a:avLst/>
            <a:gdLst/>
            <a:ahLst/>
            <a:cxnLst/>
            <a:rect l="l" t="t" r="r" b="b"/>
            <a:pathLst>
              <a:path w="731454" h="10287000">
                <a:moveTo>
                  <a:pt x="0" y="0"/>
                </a:moveTo>
                <a:lnTo>
                  <a:pt x="731454" y="0"/>
                </a:lnTo>
                <a:lnTo>
                  <a:pt x="731454" y="10287000"/>
                </a:lnTo>
                <a:lnTo>
                  <a:pt x="0" y="10287000"/>
                </a:lnTo>
                <a:lnTo>
                  <a:pt x="0" y="0"/>
                </a:lnTo>
                <a:close/>
              </a:path>
            </a:pathLst>
          </a:custGeom>
          <a:blipFill>
            <a:blip r:embed="rId2"/>
            <a:stretch>
              <a:fillRect r="-2400226"/>
            </a:stretch>
          </a:blipFill>
        </p:spPr>
      </p:sp>
      <p:sp>
        <p:nvSpPr>
          <p:cNvPr id="3" name="Freeform 3">
            <a:extLst>
              <a:ext uri="{FF2B5EF4-FFF2-40B4-BE49-F238E27FC236}">
                <a16:creationId xmlns:a16="http://schemas.microsoft.com/office/drawing/2014/main" id="{213D6690-2388-C9ED-C4CF-8CE696DA14D6}"/>
              </a:ext>
            </a:extLst>
          </p:cNvPr>
          <p:cNvSpPr/>
          <p:nvPr/>
        </p:nvSpPr>
        <p:spPr>
          <a:xfrm>
            <a:off x="14732871" y="9032040"/>
            <a:ext cx="3136874" cy="858719"/>
          </a:xfrm>
          <a:custGeom>
            <a:avLst/>
            <a:gdLst/>
            <a:ahLst/>
            <a:cxnLst/>
            <a:rect l="l" t="t" r="r" b="b"/>
            <a:pathLst>
              <a:path w="3136874" h="858719">
                <a:moveTo>
                  <a:pt x="0" y="0"/>
                </a:moveTo>
                <a:lnTo>
                  <a:pt x="3136874" y="0"/>
                </a:lnTo>
                <a:lnTo>
                  <a:pt x="3136874" y="858720"/>
                </a:lnTo>
                <a:lnTo>
                  <a:pt x="0" y="858720"/>
                </a:lnTo>
                <a:lnTo>
                  <a:pt x="0" y="0"/>
                </a:lnTo>
                <a:close/>
              </a:path>
            </a:pathLst>
          </a:custGeom>
          <a:blipFill>
            <a:blip r:embed="rId3"/>
            <a:stretch>
              <a:fillRect/>
            </a:stretch>
          </a:blipFill>
        </p:spPr>
      </p:sp>
      <p:sp>
        <p:nvSpPr>
          <p:cNvPr id="8" name="Retângulo 7">
            <a:extLst>
              <a:ext uri="{FF2B5EF4-FFF2-40B4-BE49-F238E27FC236}">
                <a16:creationId xmlns:a16="http://schemas.microsoft.com/office/drawing/2014/main" id="{4831AE65-46D1-B2F8-699E-027FC87BFAD7}"/>
              </a:ext>
            </a:extLst>
          </p:cNvPr>
          <p:cNvSpPr/>
          <p:nvPr/>
        </p:nvSpPr>
        <p:spPr>
          <a:xfrm>
            <a:off x="729662" y="2601"/>
            <a:ext cx="8417127" cy="807906"/>
          </a:xfrm>
          <a:prstGeom prst="rect">
            <a:avLst/>
          </a:prstGeom>
          <a:solidFill>
            <a:srgbClr val="DFE1E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0" name="CaixaDeTexto 9">
            <a:extLst>
              <a:ext uri="{FF2B5EF4-FFF2-40B4-BE49-F238E27FC236}">
                <a16:creationId xmlns:a16="http://schemas.microsoft.com/office/drawing/2014/main" id="{5429876D-73D8-9AD2-D2E8-A99ADDEF80C6}"/>
              </a:ext>
            </a:extLst>
          </p:cNvPr>
          <p:cNvSpPr txBox="1"/>
          <p:nvPr/>
        </p:nvSpPr>
        <p:spPr>
          <a:xfrm>
            <a:off x="734493" y="-101105"/>
            <a:ext cx="6368275" cy="923330"/>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r>
              <a:rPr lang="pt-BR" sz="5400" b="1" dirty="0">
                <a:solidFill>
                  <a:srgbClr val="034F6E"/>
                </a:solidFill>
                <a:ea typeface="Calibri"/>
                <a:cs typeface="Calibri"/>
              </a:rPr>
              <a:t>Vedações</a:t>
            </a:r>
          </a:p>
        </p:txBody>
      </p:sp>
      <p:sp>
        <p:nvSpPr>
          <p:cNvPr id="23" name="TextBox 5">
            <a:extLst>
              <a:ext uri="{FF2B5EF4-FFF2-40B4-BE49-F238E27FC236}">
                <a16:creationId xmlns:a16="http://schemas.microsoft.com/office/drawing/2014/main" id="{C6DECEE8-953C-EE90-15ED-FE999CA99B81}"/>
              </a:ext>
            </a:extLst>
          </p:cNvPr>
          <p:cNvSpPr txBox="1"/>
          <p:nvPr/>
        </p:nvSpPr>
        <p:spPr>
          <a:xfrm>
            <a:off x="970721" y="1174417"/>
            <a:ext cx="13316742" cy="3561616"/>
          </a:xfrm>
          <a:prstGeom prst="rect">
            <a:avLst/>
          </a:prstGeom>
        </p:spPr>
        <p:txBody>
          <a:bodyPr wrap="square" lIns="0" tIns="0" rIns="0" bIns="0" rtlCol="0" anchor="t">
            <a:spAutoFit/>
          </a:bodyPr>
          <a:lstStyle/>
          <a:p>
            <a:pPr algn="just"/>
            <a:r>
              <a:rPr lang="pt-BR" sz="2200" b="1" dirty="0">
                <a:solidFill>
                  <a:srgbClr val="034F6E"/>
                </a:solidFill>
                <a:latin typeface="Calibri"/>
                <a:ea typeface="Calibri"/>
                <a:cs typeface="Calibri"/>
                <a:sym typeface="Gotham"/>
              </a:rPr>
              <a:t>Licitação e processos de contratação:</a:t>
            </a:r>
            <a:r>
              <a:rPr lang="pt-BR" sz="2200" dirty="0">
                <a:solidFill>
                  <a:srgbClr val="000000"/>
                </a:solidFill>
                <a:latin typeface="Calibri"/>
                <a:ea typeface="Calibri"/>
                <a:cs typeface="Calibri"/>
                <a:sym typeface="Gotham"/>
              </a:rPr>
              <a:t> Em regra, a licitação e os processos de contratação voltados para as aquisições e contratações previstas no plano de trabalho devem ser iniciados após a publicação do extrato do convênio de saída. Entretanto, existem algumas exceções que são condicionadas ao aceite do convenente:</a:t>
            </a:r>
          </a:p>
          <a:p>
            <a:pPr algn="just">
              <a:spcBef>
                <a:spcPct val="0"/>
              </a:spcBef>
            </a:pPr>
            <a:endParaRPr lang="pt-BR" sz="2200" dirty="0">
              <a:solidFill>
                <a:srgbClr val="000000"/>
              </a:solidFill>
              <a:latin typeface="Calibri"/>
              <a:ea typeface="Calibri"/>
              <a:cs typeface="Calibri"/>
              <a:sym typeface="Gotham"/>
            </a:endParaRPr>
          </a:p>
          <a:p>
            <a:pPr algn="just">
              <a:lnSpc>
                <a:spcPts val="3499"/>
              </a:lnSpc>
              <a:spcBef>
                <a:spcPct val="0"/>
              </a:spcBef>
            </a:pPr>
            <a:endParaRPr lang="pt-BR" sz="2200" dirty="0">
              <a:solidFill>
                <a:srgbClr val="000000"/>
              </a:solidFill>
              <a:latin typeface="Calibri"/>
              <a:ea typeface="Calibri"/>
              <a:cs typeface="Calibri"/>
            </a:endParaRPr>
          </a:p>
          <a:p>
            <a:pPr algn="just">
              <a:lnSpc>
                <a:spcPts val="3499"/>
              </a:lnSpc>
              <a:spcBef>
                <a:spcPct val="0"/>
              </a:spcBef>
            </a:pPr>
            <a:endParaRPr lang="pt-BR" sz="2450" dirty="0">
              <a:solidFill>
                <a:srgbClr val="000000"/>
              </a:solidFill>
              <a:latin typeface="Gotham"/>
              <a:ea typeface="Gotham"/>
              <a:cs typeface="Gotham"/>
            </a:endParaRPr>
          </a:p>
          <a:p>
            <a:pPr algn="just">
              <a:lnSpc>
                <a:spcPts val="3499"/>
              </a:lnSpc>
              <a:spcBef>
                <a:spcPct val="0"/>
              </a:spcBef>
            </a:pPr>
            <a:endParaRPr lang="pt-BR" sz="2450" dirty="0">
              <a:solidFill>
                <a:srgbClr val="000000"/>
              </a:solidFill>
              <a:latin typeface="Gotham"/>
              <a:ea typeface="Gotham"/>
              <a:cs typeface="Gotham"/>
            </a:endParaRPr>
          </a:p>
          <a:p>
            <a:pPr algn="just">
              <a:lnSpc>
                <a:spcPts val="3499"/>
              </a:lnSpc>
              <a:spcBef>
                <a:spcPct val="0"/>
              </a:spcBef>
            </a:pPr>
            <a:endParaRPr lang="pt-BR" sz="2450" dirty="0">
              <a:solidFill>
                <a:srgbClr val="000000"/>
              </a:solidFill>
              <a:latin typeface="Gotham"/>
              <a:ea typeface="Gotham"/>
              <a:cs typeface="Gotham"/>
            </a:endParaRPr>
          </a:p>
          <a:p>
            <a:pPr algn="just">
              <a:lnSpc>
                <a:spcPts val="3499"/>
              </a:lnSpc>
              <a:spcBef>
                <a:spcPct val="0"/>
              </a:spcBef>
            </a:pPr>
            <a:endParaRPr lang="pt-BR" sz="2450" dirty="0">
              <a:latin typeface="Gotham"/>
              <a:cs typeface="Gotham"/>
            </a:endParaRPr>
          </a:p>
        </p:txBody>
      </p:sp>
      <p:sp>
        <p:nvSpPr>
          <p:cNvPr id="6" name="Retângulo: Cantos Arredondados 5">
            <a:extLst>
              <a:ext uri="{FF2B5EF4-FFF2-40B4-BE49-F238E27FC236}">
                <a16:creationId xmlns:a16="http://schemas.microsoft.com/office/drawing/2014/main" id="{9F83F43C-D3AE-9D5C-3D31-FB6A02A62B60}"/>
              </a:ext>
            </a:extLst>
          </p:cNvPr>
          <p:cNvSpPr/>
          <p:nvPr/>
        </p:nvSpPr>
        <p:spPr>
          <a:xfrm>
            <a:off x="1069552" y="2733426"/>
            <a:ext cx="8656978" cy="1173710"/>
          </a:xfrm>
          <a:prstGeom prst="roundRect">
            <a:avLst/>
          </a:prstGeom>
          <a:solidFill>
            <a:schemeClr val="accent6"/>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pt-B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pt-BR" sz="2400" b="1" dirty="0">
                <a:ea typeface="Calibri"/>
                <a:cs typeface="Calibri"/>
              </a:rPr>
              <a:t>CASO SEJA DEMONSTRADA VANTAJOSIDADE DA CONTRATAÇÃO SE COMPARADA COM A REALIZAÇÃO DE NOVA LICITAÇÃO</a:t>
            </a:r>
          </a:p>
        </p:txBody>
      </p:sp>
      <p:sp>
        <p:nvSpPr>
          <p:cNvPr id="4" name="Retângulo: Cantos Arredondados 3">
            <a:extLst>
              <a:ext uri="{FF2B5EF4-FFF2-40B4-BE49-F238E27FC236}">
                <a16:creationId xmlns:a16="http://schemas.microsoft.com/office/drawing/2014/main" id="{8F901332-A405-FE85-194C-D4EBF8870B12}"/>
              </a:ext>
            </a:extLst>
          </p:cNvPr>
          <p:cNvSpPr/>
          <p:nvPr/>
        </p:nvSpPr>
        <p:spPr>
          <a:xfrm>
            <a:off x="1613174" y="4127328"/>
            <a:ext cx="8656978" cy="1173710"/>
          </a:xfrm>
          <a:prstGeom prst="roundRect">
            <a:avLst/>
          </a:prstGeom>
          <a:solidFill>
            <a:schemeClr val="accent4"/>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pt-B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pt-BR" sz="2400" b="1" dirty="0">
                <a:ea typeface="Calibri"/>
                <a:cs typeface="Calibri"/>
              </a:rPr>
              <a:t>OBSERVÂNCIA DAS REGRAS ESTABELECIDAS PELA LEI FEDERAL 14.133/2021 E NAS REGULAMENTAÇÕES ESPECÍFICAS SOBRE O ASSUNTO</a:t>
            </a:r>
            <a:endParaRPr lang="pt-BR" dirty="0"/>
          </a:p>
        </p:txBody>
      </p:sp>
      <p:sp>
        <p:nvSpPr>
          <p:cNvPr id="5" name="Retângulo: Cantos Arredondados 4">
            <a:extLst>
              <a:ext uri="{FF2B5EF4-FFF2-40B4-BE49-F238E27FC236}">
                <a16:creationId xmlns:a16="http://schemas.microsoft.com/office/drawing/2014/main" id="{B7001E2C-548C-562A-AAF8-EAB4F722D5E5}"/>
              </a:ext>
            </a:extLst>
          </p:cNvPr>
          <p:cNvSpPr/>
          <p:nvPr/>
        </p:nvSpPr>
        <p:spPr>
          <a:xfrm>
            <a:off x="2770113" y="5535169"/>
            <a:ext cx="8656978" cy="1173710"/>
          </a:xfrm>
          <a:prstGeom prst="roundRect">
            <a:avLst/>
          </a:prstGeom>
          <a:solidFill>
            <a:schemeClr val="accent5">
              <a:lumMod val="75000"/>
            </a:schemeClr>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pt-B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pt-BR" sz="2400" b="1" dirty="0">
                <a:ea typeface="Calibri"/>
                <a:cs typeface="Calibri"/>
              </a:rPr>
              <a:t>NO CASO DE REFORMA OU OBRA, TENHA SIDO O PROJETO BÁSICO ELABORADO DE ACORDO COM A LEI FEDERAL 14.133/2021</a:t>
            </a:r>
          </a:p>
        </p:txBody>
      </p:sp>
      <p:sp>
        <p:nvSpPr>
          <p:cNvPr id="7" name="Retângulo: Cantos Arredondados 6">
            <a:extLst>
              <a:ext uri="{FF2B5EF4-FFF2-40B4-BE49-F238E27FC236}">
                <a16:creationId xmlns:a16="http://schemas.microsoft.com/office/drawing/2014/main" id="{34DB51F8-55C3-9642-E584-0419730425C3}"/>
              </a:ext>
            </a:extLst>
          </p:cNvPr>
          <p:cNvSpPr/>
          <p:nvPr/>
        </p:nvSpPr>
        <p:spPr>
          <a:xfrm>
            <a:off x="3913113" y="7012705"/>
            <a:ext cx="8656978" cy="1173710"/>
          </a:xfrm>
          <a:prstGeom prst="roundRect">
            <a:avLst/>
          </a:prstGeom>
          <a:solidFill>
            <a:schemeClr val="accent1">
              <a:lumMod val="50000"/>
            </a:schemeClr>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pt-B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pt-BR" sz="2400" b="1" dirty="0">
                <a:ea typeface="Calibri"/>
                <a:cs typeface="Calibri"/>
              </a:rPr>
              <a:t>COMPATIBILIDADE ENTRE O OBJETO DA LICITAÇÃO E O OBJETO PREVISTO NO CONVÊNIO, VEDADOS OS OBJETOS GENÉRICOS</a:t>
            </a:r>
          </a:p>
        </p:txBody>
      </p:sp>
      <p:sp>
        <p:nvSpPr>
          <p:cNvPr id="13" name="Retângulo: Cantos Arredondados 12">
            <a:extLst>
              <a:ext uri="{FF2B5EF4-FFF2-40B4-BE49-F238E27FC236}">
                <a16:creationId xmlns:a16="http://schemas.microsoft.com/office/drawing/2014/main" id="{C09C3213-063D-F471-F3E2-FB3937395BAA}"/>
              </a:ext>
            </a:extLst>
          </p:cNvPr>
          <p:cNvSpPr/>
          <p:nvPr/>
        </p:nvSpPr>
        <p:spPr>
          <a:xfrm>
            <a:off x="5794881" y="8448426"/>
            <a:ext cx="8656978" cy="1173710"/>
          </a:xfrm>
          <a:prstGeom prst="roundRect">
            <a:avLst/>
          </a:prstGeom>
          <a:solidFill>
            <a:schemeClr val="tx1">
              <a:lumMod val="50000"/>
              <a:lumOff val="50000"/>
            </a:schemeClr>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pt-B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pt-BR" sz="2400" b="1" dirty="0">
                <a:ea typeface="Calibri"/>
                <a:cs typeface="Calibri"/>
              </a:rPr>
              <a:t>A EMPRESA VENCEDORA DA LICITAÇÃO MANTENHA AS MESMAS CONDIÇÕES DE HABILITAÇÃO E QUALIFICAÇÃO DURANTE TODA A EXECUÇÃO DO CONTRATO</a:t>
            </a:r>
          </a:p>
        </p:txBody>
      </p:sp>
      <p:sp>
        <p:nvSpPr>
          <p:cNvPr id="11" name="Retângulo 10">
            <a:extLst>
              <a:ext uri="{FF2B5EF4-FFF2-40B4-BE49-F238E27FC236}">
                <a16:creationId xmlns:a16="http://schemas.microsoft.com/office/drawing/2014/main" id="{C2E5E304-E40F-A7DD-F2D7-F519D0EFD338}"/>
              </a:ext>
            </a:extLst>
          </p:cNvPr>
          <p:cNvSpPr/>
          <p:nvPr/>
        </p:nvSpPr>
        <p:spPr>
          <a:xfrm>
            <a:off x="14850777" y="-6589"/>
            <a:ext cx="3507356" cy="1452851"/>
          </a:xfrm>
          <a:prstGeom prst="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pt-BR" sz="1200" dirty="0">
              <a:solidFill>
                <a:srgbClr val="000000"/>
              </a:solidFill>
              <a:latin typeface="Aptos"/>
            </a:endParaRPr>
          </a:p>
          <a:p>
            <a:pPr algn="ctr"/>
            <a:endParaRPr lang="pt-BR" sz="1200" dirty="0">
              <a:solidFill>
                <a:srgbClr val="000000"/>
              </a:solidFill>
              <a:latin typeface="Aptos"/>
            </a:endParaRPr>
          </a:p>
          <a:p>
            <a:pPr algn="ctr"/>
            <a:endParaRPr lang="pt-BR" sz="1200" dirty="0">
              <a:solidFill>
                <a:srgbClr val="000000"/>
              </a:solidFill>
              <a:latin typeface="Aptos"/>
            </a:endParaRPr>
          </a:p>
        </p:txBody>
      </p:sp>
      <p:sp>
        <p:nvSpPr>
          <p:cNvPr id="16" name="CaixaDeTexto 9">
            <a:extLst>
              <a:ext uri="{FF2B5EF4-FFF2-40B4-BE49-F238E27FC236}">
                <a16:creationId xmlns:a16="http://schemas.microsoft.com/office/drawing/2014/main" id="{A89E89A5-5271-04FF-0D31-44A1D5F57149}"/>
              </a:ext>
            </a:extLst>
          </p:cNvPr>
          <p:cNvSpPr txBox="1"/>
          <p:nvPr/>
        </p:nvSpPr>
        <p:spPr>
          <a:xfrm>
            <a:off x="15617487" y="251087"/>
            <a:ext cx="2252258" cy="92333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 typeface="Arial"/>
              <a:buChar char="•"/>
            </a:pPr>
            <a:r>
              <a:rPr lang="pt-BR" b="1" dirty="0">
                <a:ea typeface="+mn-lt"/>
                <a:cs typeface="+mn-lt"/>
              </a:rPr>
              <a:t>Artigo 63 do Decreto Estadual 48.745/2023</a:t>
            </a:r>
          </a:p>
        </p:txBody>
      </p:sp>
    </p:spTree>
    <p:extLst>
      <p:ext uri="{BB962C8B-B14F-4D97-AF65-F5344CB8AC3E}">
        <p14:creationId xmlns:p14="http://schemas.microsoft.com/office/powerpoint/2010/main" val="1720843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1" nodeType="clickEffect">
                                  <p:stCondLst>
                                    <p:cond delay="0"/>
                                  </p:stCondLst>
                                  <p:childTnLst>
                                    <p:anim calcmode="lin" valueType="num">
                                      <p:cBhvr additive="base">
                                        <p:cTn id="12" dur="500"/>
                                        <p:tgtEl>
                                          <p:spTgt spid="23"/>
                                        </p:tgtEl>
                                        <p:attrNameLst>
                                          <p:attrName>ppt_x</p:attrName>
                                        </p:attrNameLst>
                                      </p:cBhvr>
                                      <p:tavLst>
                                        <p:tav tm="0">
                                          <p:val>
                                            <p:strVal val="ppt_x"/>
                                          </p:val>
                                        </p:tav>
                                        <p:tav tm="100000">
                                          <p:val>
                                            <p:strVal val="ppt_x"/>
                                          </p:val>
                                        </p:tav>
                                      </p:tavLst>
                                    </p:anim>
                                    <p:anim calcmode="lin" valueType="num">
                                      <p:cBhvr additive="base">
                                        <p:cTn id="13" dur="500"/>
                                        <p:tgtEl>
                                          <p:spTgt spid="23"/>
                                        </p:tgtEl>
                                        <p:attrNameLst>
                                          <p:attrName>ppt_y</p:attrName>
                                        </p:attrNameLst>
                                      </p:cBhvr>
                                      <p:tavLst>
                                        <p:tav tm="0">
                                          <p:val>
                                            <p:strVal val="ppt_y"/>
                                          </p:val>
                                        </p:tav>
                                        <p:tav tm="100000">
                                          <p:val>
                                            <p:strVal val="1+ppt_h/2"/>
                                          </p:val>
                                        </p:tav>
                                      </p:tavLst>
                                    </p:anim>
                                    <p:set>
                                      <p:cBhvr>
                                        <p:cTn id="14" dur="1" fill="hold">
                                          <p:stCondLst>
                                            <p:cond delay="499"/>
                                          </p:stCondLst>
                                        </p:cTn>
                                        <p:tgtEl>
                                          <p:spTgt spid="23"/>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fill="hold"/>
                                        <p:tgtEl>
                                          <p:spTgt spid="13"/>
                                        </p:tgtEl>
                                        <p:attrNameLst>
                                          <p:attrName>ppt_x</p:attrName>
                                        </p:attrNameLst>
                                      </p:cBhvr>
                                      <p:tavLst>
                                        <p:tav tm="0">
                                          <p:val>
                                            <p:strVal val="#ppt_x"/>
                                          </p:val>
                                        </p:tav>
                                        <p:tav tm="100000">
                                          <p:val>
                                            <p:strVal val="#ppt_x"/>
                                          </p:val>
                                        </p:tav>
                                      </p:tavLst>
                                    </p:anim>
                                    <p:anim calcmode="lin" valueType="num">
                                      <p:cBhvr additive="base">
                                        <p:cTn id="4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additive="base">
                                        <p:cTn id="49" dur="500" fill="hold"/>
                                        <p:tgtEl>
                                          <p:spTgt spid="11"/>
                                        </p:tgtEl>
                                        <p:attrNameLst>
                                          <p:attrName>ppt_x</p:attrName>
                                        </p:attrNameLst>
                                      </p:cBhvr>
                                      <p:tavLst>
                                        <p:tav tm="0">
                                          <p:val>
                                            <p:strVal val="#ppt_x"/>
                                          </p:val>
                                        </p:tav>
                                        <p:tav tm="100000">
                                          <p:val>
                                            <p:strVal val="#ppt_x"/>
                                          </p:val>
                                        </p:tav>
                                      </p:tavLst>
                                    </p:anim>
                                    <p:anim calcmode="lin" valueType="num">
                                      <p:cBhvr additive="base">
                                        <p:cTn id="50" dur="500" fill="hold"/>
                                        <p:tgtEl>
                                          <p:spTgt spid="1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additive="base">
                                        <p:cTn id="53" dur="500" fill="hold"/>
                                        <p:tgtEl>
                                          <p:spTgt spid="16"/>
                                        </p:tgtEl>
                                        <p:attrNameLst>
                                          <p:attrName>ppt_x</p:attrName>
                                        </p:attrNameLst>
                                      </p:cBhvr>
                                      <p:tavLst>
                                        <p:tav tm="0">
                                          <p:val>
                                            <p:strVal val="#ppt_x"/>
                                          </p:val>
                                        </p:tav>
                                        <p:tav tm="100000">
                                          <p:val>
                                            <p:strVal val="#ppt_x"/>
                                          </p:val>
                                        </p:tav>
                                      </p:tavLst>
                                    </p:anim>
                                    <p:anim calcmode="lin" valueType="num">
                                      <p:cBhvr additive="base">
                                        <p:cTn id="5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3" grpId="1"/>
      <p:bldP spid="6" grpId="0" animBg="1"/>
      <p:bldP spid="4" grpId="0" animBg="1"/>
      <p:bldP spid="5" grpId="0" animBg="1"/>
      <p:bldP spid="7" grpId="0" animBg="1"/>
      <p:bldP spid="13" grpId="0" animBg="1"/>
      <p:bldP spid="11" grpId="0" animBg="1"/>
      <p:bldP spid="1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4BBAAC-2B3E-04F1-B767-159A279990B7}"/>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DD9CBD75-0940-8F31-7754-F43081DA22F1}"/>
              </a:ext>
            </a:extLst>
          </p:cNvPr>
          <p:cNvSpPr/>
          <p:nvPr/>
        </p:nvSpPr>
        <p:spPr>
          <a:xfrm>
            <a:off x="0" y="0"/>
            <a:ext cx="731454" cy="10287000"/>
          </a:xfrm>
          <a:custGeom>
            <a:avLst/>
            <a:gdLst/>
            <a:ahLst/>
            <a:cxnLst/>
            <a:rect l="l" t="t" r="r" b="b"/>
            <a:pathLst>
              <a:path w="731454" h="10287000">
                <a:moveTo>
                  <a:pt x="0" y="0"/>
                </a:moveTo>
                <a:lnTo>
                  <a:pt x="731454" y="0"/>
                </a:lnTo>
                <a:lnTo>
                  <a:pt x="731454" y="10287000"/>
                </a:lnTo>
                <a:lnTo>
                  <a:pt x="0" y="10287000"/>
                </a:lnTo>
                <a:lnTo>
                  <a:pt x="0" y="0"/>
                </a:lnTo>
                <a:close/>
              </a:path>
            </a:pathLst>
          </a:custGeom>
          <a:blipFill>
            <a:blip r:embed="rId2"/>
            <a:stretch>
              <a:fillRect r="-2400226"/>
            </a:stretch>
          </a:blipFill>
        </p:spPr>
      </p:sp>
      <p:sp>
        <p:nvSpPr>
          <p:cNvPr id="3" name="Freeform 3">
            <a:extLst>
              <a:ext uri="{FF2B5EF4-FFF2-40B4-BE49-F238E27FC236}">
                <a16:creationId xmlns:a16="http://schemas.microsoft.com/office/drawing/2014/main" id="{71ED9842-8529-0139-26D9-F8C5BD2EC911}"/>
              </a:ext>
            </a:extLst>
          </p:cNvPr>
          <p:cNvSpPr/>
          <p:nvPr/>
        </p:nvSpPr>
        <p:spPr>
          <a:xfrm>
            <a:off x="14732871" y="9032040"/>
            <a:ext cx="3136874" cy="858719"/>
          </a:xfrm>
          <a:custGeom>
            <a:avLst/>
            <a:gdLst/>
            <a:ahLst/>
            <a:cxnLst/>
            <a:rect l="l" t="t" r="r" b="b"/>
            <a:pathLst>
              <a:path w="3136874" h="858719">
                <a:moveTo>
                  <a:pt x="0" y="0"/>
                </a:moveTo>
                <a:lnTo>
                  <a:pt x="3136874" y="0"/>
                </a:lnTo>
                <a:lnTo>
                  <a:pt x="3136874" y="858720"/>
                </a:lnTo>
                <a:lnTo>
                  <a:pt x="0" y="858720"/>
                </a:lnTo>
                <a:lnTo>
                  <a:pt x="0" y="0"/>
                </a:lnTo>
                <a:close/>
              </a:path>
            </a:pathLst>
          </a:custGeom>
          <a:blipFill>
            <a:blip r:embed="rId3"/>
            <a:stretch>
              <a:fillRect/>
            </a:stretch>
          </a:blipFill>
        </p:spPr>
      </p:sp>
      <p:sp>
        <p:nvSpPr>
          <p:cNvPr id="8" name="Retângulo 7">
            <a:extLst>
              <a:ext uri="{FF2B5EF4-FFF2-40B4-BE49-F238E27FC236}">
                <a16:creationId xmlns:a16="http://schemas.microsoft.com/office/drawing/2014/main" id="{1D09DFA0-DB8F-30F6-FB67-C6A711B2B006}"/>
              </a:ext>
            </a:extLst>
          </p:cNvPr>
          <p:cNvSpPr/>
          <p:nvPr/>
        </p:nvSpPr>
        <p:spPr>
          <a:xfrm>
            <a:off x="729662" y="2601"/>
            <a:ext cx="8417127" cy="807906"/>
          </a:xfrm>
          <a:prstGeom prst="rect">
            <a:avLst/>
          </a:prstGeom>
          <a:solidFill>
            <a:srgbClr val="DFE1E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0" name="CaixaDeTexto 9">
            <a:extLst>
              <a:ext uri="{FF2B5EF4-FFF2-40B4-BE49-F238E27FC236}">
                <a16:creationId xmlns:a16="http://schemas.microsoft.com/office/drawing/2014/main" id="{5AB97DBE-5134-4C7E-EE47-143E647C4222}"/>
              </a:ext>
            </a:extLst>
          </p:cNvPr>
          <p:cNvSpPr txBox="1"/>
          <p:nvPr/>
        </p:nvSpPr>
        <p:spPr>
          <a:xfrm>
            <a:off x="734493" y="-101105"/>
            <a:ext cx="6368275" cy="923330"/>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r>
              <a:rPr lang="pt-BR" sz="5400" b="1" dirty="0">
                <a:solidFill>
                  <a:srgbClr val="034F6E"/>
                </a:solidFill>
                <a:ea typeface="Calibri"/>
                <a:cs typeface="Calibri"/>
              </a:rPr>
              <a:t>Vedações</a:t>
            </a:r>
          </a:p>
        </p:txBody>
      </p:sp>
      <p:sp>
        <p:nvSpPr>
          <p:cNvPr id="23" name="TextBox 5">
            <a:extLst>
              <a:ext uri="{FF2B5EF4-FFF2-40B4-BE49-F238E27FC236}">
                <a16:creationId xmlns:a16="http://schemas.microsoft.com/office/drawing/2014/main" id="{43C01C27-3300-8D06-09FF-B6FA4D827E26}"/>
              </a:ext>
            </a:extLst>
          </p:cNvPr>
          <p:cNvSpPr txBox="1"/>
          <p:nvPr/>
        </p:nvSpPr>
        <p:spPr>
          <a:xfrm>
            <a:off x="970721" y="1174417"/>
            <a:ext cx="13316742" cy="2656240"/>
          </a:xfrm>
          <a:prstGeom prst="rect">
            <a:avLst/>
          </a:prstGeom>
        </p:spPr>
        <p:txBody>
          <a:bodyPr wrap="square" lIns="0" tIns="0" rIns="0" bIns="0" rtlCol="0" anchor="t">
            <a:spAutoFit/>
          </a:bodyPr>
          <a:lstStyle/>
          <a:p>
            <a:pPr algn="just">
              <a:lnSpc>
                <a:spcPts val="3499"/>
              </a:lnSpc>
              <a:spcBef>
                <a:spcPct val="0"/>
              </a:spcBef>
            </a:pPr>
            <a:r>
              <a:rPr lang="pt-BR" sz="2200" b="1" dirty="0">
                <a:solidFill>
                  <a:srgbClr val="034F6E"/>
                </a:solidFill>
                <a:latin typeface="Calibri"/>
                <a:ea typeface="Calibri"/>
                <a:cs typeface="Calibri"/>
                <a:sym typeface="Gotham"/>
              </a:rPr>
              <a:t>Despesas vedadas na execução do convênio:</a:t>
            </a:r>
            <a:r>
              <a:rPr lang="pt-BR" sz="2200" dirty="0">
                <a:solidFill>
                  <a:srgbClr val="000000"/>
                </a:solidFill>
                <a:latin typeface="Calibri"/>
                <a:ea typeface="Calibri"/>
                <a:cs typeface="Calibri"/>
                <a:sym typeface="Gotham"/>
              </a:rPr>
              <a:t> É vedado o pagamento, com recursos do convênio de saída, de fornecedor ou prestador de serviço que:</a:t>
            </a:r>
            <a:endParaRPr lang="pt-BR" sz="2200" dirty="0">
              <a:solidFill>
                <a:srgbClr val="000000"/>
              </a:solidFill>
              <a:latin typeface="Calibri"/>
              <a:ea typeface="Calibri"/>
              <a:cs typeface="Calibri"/>
            </a:endParaRPr>
          </a:p>
          <a:p>
            <a:pPr algn="just">
              <a:lnSpc>
                <a:spcPts val="3499"/>
              </a:lnSpc>
              <a:spcBef>
                <a:spcPct val="0"/>
              </a:spcBef>
            </a:pPr>
            <a:endParaRPr lang="pt-BR" sz="2450" dirty="0">
              <a:solidFill>
                <a:srgbClr val="000000"/>
              </a:solidFill>
              <a:latin typeface="Gotham"/>
              <a:ea typeface="Gotham"/>
              <a:cs typeface="Gotham"/>
            </a:endParaRPr>
          </a:p>
          <a:p>
            <a:pPr algn="just">
              <a:lnSpc>
                <a:spcPts val="3499"/>
              </a:lnSpc>
              <a:spcBef>
                <a:spcPct val="0"/>
              </a:spcBef>
            </a:pPr>
            <a:endParaRPr lang="pt-BR" sz="2450" dirty="0">
              <a:solidFill>
                <a:srgbClr val="000000"/>
              </a:solidFill>
              <a:latin typeface="Gotham"/>
              <a:ea typeface="Gotham"/>
              <a:cs typeface="Gotham"/>
            </a:endParaRPr>
          </a:p>
          <a:p>
            <a:pPr algn="just">
              <a:lnSpc>
                <a:spcPts val="3499"/>
              </a:lnSpc>
              <a:spcBef>
                <a:spcPct val="0"/>
              </a:spcBef>
            </a:pPr>
            <a:endParaRPr lang="pt-BR" sz="2450" dirty="0">
              <a:solidFill>
                <a:srgbClr val="000000"/>
              </a:solidFill>
              <a:latin typeface="Gotham"/>
              <a:ea typeface="Gotham"/>
              <a:cs typeface="Gotham"/>
            </a:endParaRPr>
          </a:p>
          <a:p>
            <a:pPr algn="just">
              <a:lnSpc>
                <a:spcPts val="3499"/>
              </a:lnSpc>
              <a:spcBef>
                <a:spcPct val="0"/>
              </a:spcBef>
            </a:pPr>
            <a:endParaRPr lang="pt-BR" sz="2450" dirty="0">
              <a:latin typeface="Gotham"/>
              <a:cs typeface="Gotham"/>
            </a:endParaRPr>
          </a:p>
        </p:txBody>
      </p:sp>
      <p:sp>
        <p:nvSpPr>
          <p:cNvPr id="6" name="Retângulo: Cantos Arredondados 5">
            <a:extLst>
              <a:ext uri="{FF2B5EF4-FFF2-40B4-BE49-F238E27FC236}">
                <a16:creationId xmlns:a16="http://schemas.microsoft.com/office/drawing/2014/main" id="{A2DBFCF8-2B05-FB99-D7B2-BB7698C0CDF3}"/>
              </a:ext>
            </a:extLst>
          </p:cNvPr>
          <p:cNvSpPr/>
          <p:nvPr/>
        </p:nvSpPr>
        <p:spPr>
          <a:xfrm>
            <a:off x="1084792" y="3464946"/>
            <a:ext cx="8656978" cy="1173710"/>
          </a:xfrm>
          <a:prstGeom prst="roundRect">
            <a:avLst/>
          </a:prstGeom>
          <a:solidFill>
            <a:schemeClr val="accent6"/>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pt-B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pt-BR" sz="2400" b="1" dirty="0">
                <a:ea typeface="Calibri"/>
                <a:cs typeface="Calibri"/>
              </a:rPr>
              <a:t>CONSTE NO CADASTRO INFORMATIVO DE INADIMPLÊNCIA EM RELAÇÃO À ADMINISTRAÇÃO PÚBLICA DO ESTADO DE MINAS GERAIS – CADIN/MG</a:t>
            </a:r>
          </a:p>
        </p:txBody>
      </p:sp>
      <p:sp>
        <p:nvSpPr>
          <p:cNvPr id="4" name="Retângulo: Cantos Arredondados 3">
            <a:extLst>
              <a:ext uri="{FF2B5EF4-FFF2-40B4-BE49-F238E27FC236}">
                <a16:creationId xmlns:a16="http://schemas.microsoft.com/office/drawing/2014/main" id="{963FAED5-D809-9C2A-A7C1-F5E12BEFE1D3}"/>
              </a:ext>
            </a:extLst>
          </p:cNvPr>
          <p:cNvSpPr/>
          <p:nvPr/>
        </p:nvSpPr>
        <p:spPr>
          <a:xfrm>
            <a:off x="1628414" y="4858848"/>
            <a:ext cx="8656978" cy="1173710"/>
          </a:xfrm>
          <a:prstGeom prst="roundRect">
            <a:avLst/>
          </a:prstGeom>
          <a:solidFill>
            <a:schemeClr val="accent4"/>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pt-B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pt-BR" sz="2400" b="1" dirty="0">
                <a:ea typeface="Calibri"/>
                <a:cs typeface="Calibri"/>
              </a:rPr>
              <a:t>CONSTE NO CADASTRO DE FORNECEDORES IMPEDIDOS DE LICITAR E CONTRATAR JUNTO À ADMINISTRAÇÃO PÚBLICA ESTADUAL - CAFIMP  </a:t>
            </a:r>
          </a:p>
        </p:txBody>
      </p:sp>
      <p:sp>
        <p:nvSpPr>
          <p:cNvPr id="5" name="Retângulo: Cantos Arredondados 4">
            <a:extLst>
              <a:ext uri="{FF2B5EF4-FFF2-40B4-BE49-F238E27FC236}">
                <a16:creationId xmlns:a16="http://schemas.microsoft.com/office/drawing/2014/main" id="{FD623698-1AF2-788C-1550-1B34BA2CB10A}"/>
              </a:ext>
            </a:extLst>
          </p:cNvPr>
          <p:cNvSpPr/>
          <p:nvPr/>
        </p:nvSpPr>
        <p:spPr>
          <a:xfrm>
            <a:off x="2785353" y="6266689"/>
            <a:ext cx="8656978" cy="1173710"/>
          </a:xfrm>
          <a:prstGeom prst="roundRect">
            <a:avLst/>
          </a:prstGeom>
          <a:solidFill>
            <a:schemeClr val="accent5">
              <a:lumMod val="75000"/>
            </a:schemeClr>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pt-B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pt-BR" sz="2400" b="1" dirty="0">
                <a:ea typeface="Calibri"/>
                <a:cs typeface="Calibri"/>
              </a:rPr>
              <a:t>NÃO APRESENTAR CERTIDÃO NEGATIVA DE DÉBITOS TRIBUTÁRIOS DO ESTADO OU CERTIDÃO POSITIVA COM EFEITOS DE NEGATIVA</a:t>
            </a:r>
          </a:p>
        </p:txBody>
      </p:sp>
      <p:sp>
        <p:nvSpPr>
          <p:cNvPr id="11" name="Retângulo 10">
            <a:extLst>
              <a:ext uri="{FF2B5EF4-FFF2-40B4-BE49-F238E27FC236}">
                <a16:creationId xmlns:a16="http://schemas.microsoft.com/office/drawing/2014/main" id="{B76549F3-164C-8114-E690-5325A041F6E1}"/>
              </a:ext>
            </a:extLst>
          </p:cNvPr>
          <p:cNvSpPr/>
          <p:nvPr/>
        </p:nvSpPr>
        <p:spPr>
          <a:xfrm>
            <a:off x="723297" y="8832611"/>
            <a:ext cx="10350116" cy="1452851"/>
          </a:xfrm>
          <a:prstGeom prst="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pt-BR" sz="1200" dirty="0">
              <a:solidFill>
                <a:srgbClr val="000000"/>
              </a:solidFill>
              <a:latin typeface="Aptos"/>
            </a:endParaRPr>
          </a:p>
          <a:p>
            <a:pPr algn="ctr"/>
            <a:endParaRPr lang="pt-BR" sz="1200" dirty="0">
              <a:solidFill>
                <a:srgbClr val="000000"/>
              </a:solidFill>
              <a:latin typeface="Aptos"/>
            </a:endParaRPr>
          </a:p>
          <a:p>
            <a:pPr algn="ctr"/>
            <a:endParaRPr lang="pt-BR" sz="1200" dirty="0">
              <a:solidFill>
                <a:srgbClr val="000000"/>
              </a:solidFill>
              <a:latin typeface="Aptos"/>
            </a:endParaRPr>
          </a:p>
        </p:txBody>
      </p:sp>
      <p:sp>
        <p:nvSpPr>
          <p:cNvPr id="16" name="CaixaDeTexto 9">
            <a:extLst>
              <a:ext uri="{FF2B5EF4-FFF2-40B4-BE49-F238E27FC236}">
                <a16:creationId xmlns:a16="http://schemas.microsoft.com/office/drawing/2014/main" id="{710E6FDB-EADE-0375-6BFC-E95B5330100F}"/>
              </a:ext>
            </a:extLst>
          </p:cNvPr>
          <p:cNvSpPr txBox="1"/>
          <p:nvPr/>
        </p:nvSpPr>
        <p:spPr>
          <a:xfrm>
            <a:off x="1454751" y="8999268"/>
            <a:ext cx="8729258" cy="1754326"/>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 typeface="Arial"/>
              <a:buChar char="•"/>
            </a:pPr>
            <a:r>
              <a:rPr lang="pt-BR" b="1" dirty="0">
                <a:ea typeface="+mn-lt"/>
                <a:cs typeface="+mn-lt"/>
              </a:rPr>
              <a:t>Devem ser juntados aos autos do processo administrativo eletrônico de convênio de saída a consulta da situação do fornecedor prestador de serviço  no Cadin-MG  ou, se for o caso, no Cafimp, antes da solicitação da prestação do serviço ou da entrega do bem.</a:t>
            </a:r>
          </a:p>
          <a:p>
            <a:pPr marL="285750" indent="-285750">
              <a:buFont typeface="Arial"/>
              <a:buChar char="•"/>
            </a:pPr>
            <a:endParaRPr lang="pt-BR" b="1" dirty="0">
              <a:ea typeface="+mn-lt"/>
              <a:cs typeface="+mn-lt"/>
            </a:endParaRPr>
          </a:p>
          <a:p>
            <a:pPr marL="285750" indent="-285750">
              <a:buFont typeface="Arial"/>
              <a:buChar char="•"/>
            </a:pPr>
            <a:endParaRPr lang="pt-BR" b="1" dirty="0">
              <a:ea typeface="+mn-lt"/>
              <a:cs typeface="+mn-lt"/>
            </a:endParaRPr>
          </a:p>
        </p:txBody>
      </p:sp>
    </p:spTree>
    <p:extLst>
      <p:ext uri="{BB962C8B-B14F-4D97-AF65-F5344CB8AC3E}">
        <p14:creationId xmlns:p14="http://schemas.microsoft.com/office/powerpoint/2010/main" val="3815536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1" nodeType="clickEffect">
                                  <p:stCondLst>
                                    <p:cond delay="0"/>
                                  </p:stCondLst>
                                  <p:childTnLst>
                                    <p:anim calcmode="lin" valueType="num">
                                      <p:cBhvr additive="base">
                                        <p:cTn id="12" dur="500"/>
                                        <p:tgtEl>
                                          <p:spTgt spid="23"/>
                                        </p:tgtEl>
                                        <p:attrNameLst>
                                          <p:attrName>ppt_x</p:attrName>
                                        </p:attrNameLst>
                                      </p:cBhvr>
                                      <p:tavLst>
                                        <p:tav tm="0">
                                          <p:val>
                                            <p:strVal val="ppt_x"/>
                                          </p:val>
                                        </p:tav>
                                        <p:tav tm="100000">
                                          <p:val>
                                            <p:strVal val="ppt_x"/>
                                          </p:val>
                                        </p:tav>
                                      </p:tavLst>
                                    </p:anim>
                                    <p:anim calcmode="lin" valueType="num">
                                      <p:cBhvr additive="base">
                                        <p:cTn id="13" dur="500"/>
                                        <p:tgtEl>
                                          <p:spTgt spid="23"/>
                                        </p:tgtEl>
                                        <p:attrNameLst>
                                          <p:attrName>ppt_y</p:attrName>
                                        </p:attrNameLst>
                                      </p:cBhvr>
                                      <p:tavLst>
                                        <p:tav tm="0">
                                          <p:val>
                                            <p:strVal val="ppt_y"/>
                                          </p:val>
                                        </p:tav>
                                        <p:tav tm="100000">
                                          <p:val>
                                            <p:strVal val="1+ppt_h/2"/>
                                          </p:val>
                                        </p:tav>
                                      </p:tavLst>
                                    </p:anim>
                                    <p:set>
                                      <p:cBhvr>
                                        <p:cTn id="14" dur="1" fill="hold">
                                          <p:stCondLst>
                                            <p:cond delay="499"/>
                                          </p:stCondLst>
                                        </p:cTn>
                                        <p:tgtEl>
                                          <p:spTgt spid="23"/>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3" grpId="1"/>
      <p:bldP spid="6" grpId="0" animBg="1"/>
      <p:bldP spid="4" grpId="0" animBg="1"/>
      <p:bldP spid="5" grpId="0" animBg="1"/>
      <p:bldP spid="11" grpId="0" animBg="1"/>
      <p:bldP spid="1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D5BF58-8876-1CE5-C472-D9AE48231A13}"/>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872C18E4-760B-FCCF-7A09-CCFA4A39E13B}"/>
              </a:ext>
            </a:extLst>
          </p:cNvPr>
          <p:cNvSpPr/>
          <p:nvPr/>
        </p:nvSpPr>
        <p:spPr>
          <a:xfrm>
            <a:off x="0" y="0"/>
            <a:ext cx="731454" cy="10287000"/>
          </a:xfrm>
          <a:custGeom>
            <a:avLst/>
            <a:gdLst/>
            <a:ahLst/>
            <a:cxnLst/>
            <a:rect l="l" t="t" r="r" b="b"/>
            <a:pathLst>
              <a:path w="731454" h="10287000">
                <a:moveTo>
                  <a:pt x="0" y="0"/>
                </a:moveTo>
                <a:lnTo>
                  <a:pt x="731454" y="0"/>
                </a:lnTo>
                <a:lnTo>
                  <a:pt x="731454" y="10287000"/>
                </a:lnTo>
                <a:lnTo>
                  <a:pt x="0" y="10287000"/>
                </a:lnTo>
                <a:lnTo>
                  <a:pt x="0" y="0"/>
                </a:lnTo>
                <a:close/>
              </a:path>
            </a:pathLst>
          </a:custGeom>
          <a:blipFill>
            <a:blip r:embed="rId2"/>
            <a:stretch>
              <a:fillRect r="-2400226"/>
            </a:stretch>
          </a:blipFill>
        </p:spPr>
      </p:sp>
      <p:sp>
        <p:nvSpPr>
          <p:cNvPr id="3" name="Freeform 3">
            <a:extLst>
              <a:ext uri="{FF2B5EF4-FFF2-40B4-BE49-F238E27FC236}">
                <a16:creationId xmlns:a16="http://schemas.microsoft.com/office/drawing/2014/main" id="{C2C0B64C-15DD-7F72-C89F-3F27FF55EA41}"/>
              </a:ext>
            </a:extLst>
          </p:cNvPr>
          <p:cNvSpPr/>
          <p:nvPr/>
        </p:nvSpPr>
        <p:spPr>
          <a:xfrm>
            <a:off x="14732871" y="9032040"/>
            <a:ext cx="3136874" cy="858719"/>
          </a:xfrm>
          <a:custGeom>
            <a:avLst/>
            <a:gdLst/>
            <a:ahLst/>
            <a:cxnLst/>
            <a:rect l="l" t="t" r="r" b="b"/>
            <a:pathLst>
              <a:path w="3136874" h="858719">
                <a:moveTo>
                  <a:pt x="0" y="0"/>
                </a:moveTo>
                <a:lnTo>
                  <a:pt x="3136874" y="0"/>
                </a:lnTo>
                <a:lnTo>
                  <a:pt x="3136874" y="858720"/>
                </a:lnTo>
                <a:lnTo>
                  <a:pt x="0" y="858720"/>
                </a:lnTo>
                <a:lnTo>
                  <a:pt x="0" y="0"/>
                </a:lnTo>
                <a:close/>
              </a:path>
            </a:pathLst>
          </a:custGeom>
          <a:blipFill>
            <a:blip r:embed="rId3"/>
            <a:stretch>
              <a:fillRect/>
            </a:stretch>
          </a:blipFill>
        </p:spPr>
      </p:sp>
      <p:sp>
        <p:nvSpPr>
          <p:cNvPr id="8" name="Retângulo 7">
            <a:extLst>
              <a:ext uri="{FF2B5EF4-FFF2-40B4-BE49-F238E27FC236}">
                <a16:creationId xmlns:a16="http://schemas.microsoft.com/office/drawing/2014/main" id="{C088E371-85A7-6A24-3D4A-0154DC1551E4}"/>
              </a:ext>
            </a:extLst>
          </p:cNvPr>
          <p:cNvSpPr/>
          <p:nvPr/>
        </p:nvSpPr>
        <p:spPr>
          <a:xfrm>
            <a:off x="729662" y="2601"/>
            <a:ext cx="8417127" cy="807906"/>
          </a:xfrm>
          <a:prstGeom prst="rect">
            <a:avLst/>
          </a:prstGeom>
          <a:solidFill>
            <a:srgbClr val="DFE1E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0" name="CaixaDeTexto 9">
            <a:extLst>
              <a:ext uri="{FF2B5EF4-FFF2-40B4-BE49-F238E27FC236}">
                <a16:creationId xmlns:a16="http://schemas.microsoft.com/office/drawing/2014/main" id="{35382BF6-FF07-723E-972B-104BE923F683}"/>
              </a:ext>
            </a:extLst>
          </p:cNvPr>
          <p:cNvSpPr txBox="1"/>
          <p:nvPr/>
        </p:nvSpPr>
        <p:spPr>
          <a:xfrm>
            <a:off x="734493" y="-101105"/>
            <a:ext cx="6368275" cy="923330"/>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r>
              <a:rPr lang="pt-BR" sz="5400" b="1" dirty="0">
                <a:solidFill>
                  <a:srgbClr val="034F6E"/>
                </a:solidFill>
                <a:ea typeface="Calibri"/>
                <a:cs typeface="Calibri"/>
              </a:rPr>
              <a:t>Nexo de causalidade</a:t>
            </a:r>
          </a:p>
        </p:txBody>
      </p:sp>
      <p:sp>
        <p:nvSpPr>
          <p:cNvPr id="23" name="TextBox 5">
            <a:extLst>
              <a:ext uri="{FF2B5EF4-FFF2-40B4-BE49-F238E27FC236}">
                <a16:creationId xmlns:a16="http://schemas.microsoft.com/office/drawing/2014/main" id="{CBBCABB2-B8F7-CF27-3BD4-9ED974FD5398}"/>
              </a:ext>
            </a:extLst>
          </p:cNvPr>
          <p:cNvSpPr txBox="1"/>
          <p:nvPr/>
        </p:nvSpPr>
        <p:spPr>
          <a:xfrm>
            <a:off x="970721" y="1174417"/>
            <a:ext cx="13316742" cy="3333348"/>
          </a:xfrm>
          <a:prstGeom prst="rect">
            <a:avLst/>
          </a:prstGeom>
        </p:spPr>
        <p:txBody>
          <a:bodyPr wrap="square" lIns="0" tIns="0" rIns="0" bIns="0" rtlCol="0" anchor="t">
            <a:spAutoFit/>
          </a:bodyPr>
          <a:lstStyle/>
          <a:p>
            <a:pPr algn="just"/>
            <a:r>
              <a:rPr lang="pt-BR" sz="2200" b="1" dirty="0">
                <a:solidFill>
                  <a:srgbClr val="034F6E"/>
                </a:solidFill>
                <a:latin typeface="Calibri"/>
                <a:ea typeface="Calibri"/>
                <a:cs typeface="Calibri"/>
                <a:sym typeface="Gotham"/>
              </a:rPr>
              <a:t>Nexo de causalidade das despesas:</a:t>
            </a:r>
            <a:r>
              <a:rPr lang="pt-BR" sz="2200" dirty="0">
                <a:solidFill>
                  <a:srgbClr val="000000"/>
                </a:solidFill>
                <a:latin typeface="Calibri"/>
                <a:ea typeface="Calibri"/>
                <a:cs typeface="Calibri"/>
                <a:sym typeface="Gotham"/>
              </a:rPr>
              <a:t>  Na utilização de recursos do convênio de saída é essencial que reste registrado, de forma evidente, o  nexo de causalidade da receita e da despesa realizada. </a:t>
            </a:r>
          </a:p>
          <a:p>
            <a:pPr algn="just">
              <a:lnSpc>
                <a:spcPts val="3499"/>
              </a:lnSpc>
              <a:spcBef>
                <a:spcPct val="0"/>
              </a:spcBef>
            </a:pPr>
            <a:r>
              <a:rPr lang="pt-BR" sz="2200" dirty="0">
                <a:solidFill>
                  <a:srgbClr val="000000"/>
                </a:solidFill>
                <a:latin typeface="Calibri"/>
                <a:ea typeface="Calibri"/>
                <a:cs typeface="Calibri"/>
                <a:sym typeface="Gotham"/>
              </a:rPr>
              <a:t>Para tanto, são previstas as seguintes regras:</a:t>
            </a:r>
            <a:endParaRPr lang="pt-BR" dirty="0"/>
          </a:p>
          <a:p>
            <a:pPr algn="just">
              <a:lnSpc>
                <a:spcPts val="3499"/>
              </a:lnSpc>
              <a:spcBef>
                <a:spcPct val="0"/>
              </a:spcBef>
            </a:pPr>
            <a:endParaRPr lang="pt-BR" sz="2200" dirty="0">
              <a:solidFill>
                <a:srgbClr val="000000"/>
              </a:solidFill>
              <a:latin typeface="Calibri"/>
              <a:ea typeface="Calibri"/>
              <a:cs typeface="Calibri"/>
            </a:endParaRPr>
          </a:p>
          <a:p>
            <a:pPr algn="just">
              <a:lnSpc>
                <a:spcPts val="3499"/>
              </a:lnSpc>
              <a:spcBef>
                <a:spcPct val="0"/>
              </a:spcBef>
            </a:pPr>
            <a:endParaRPr lang="pt-BR" sz="2450" dirty="0">
              <a:solidFill>
                <a:srgbClr val="000000"/>
              </a:solidFill>
              <a:latin typeface="Gotham"/>
              <a:ea typeface="Gotham"/>
              <a:cs typeface="Gotham"/>
            </a:endParaRPr>
          </a:p>
          <a:p>
            <a:pPr algn="just">
              <a:lnSpc>
                <a:spcPts val="3499"/>
              </a:lnSpc>
              <a:spcBef>
                <a:spcPct val="0"/>
              </a:spcBef>
            </a:pPr>
            <a:endParaRPr lang="pt-BR" sz="2450" dirty="0">
              <a:solidFill>
                <a:srgbClr val="000000"/>
              </a:solidFill>
              <a:latin typeface="Gotham"/>
              <a:ea typeface="Gotham"/>
              <a:cs typeface="Gotham"/>
            </a:endParaRPr>
          </a:p>
          <a:p>
            <a:pPr algn="just">
              <a:lnSpc>
                <a:spcPts val="3499"/>
              </a:lnSpc>
              <a:spcBef>
                <a:spcPct val="0"/>
              </a:spcBef>
            </a:pPr>
            <a:endParaRPr lang="pt-BR" sz="2450" dirty="0">
              <a:solidFill>
                <a:srgbClr val="000000"/>
              </a:solidFill>
              <a:latin typeface="Gotham"/>
              <a:ea typeface="Gotham"/>
              <a:cs typeface="Gotham"/>
            </a:endParaRPr>
          </a:p>
          <a:p>
            <a:pPr algn="just">
              <a:lnSpc>
                <a:spcPts val="3499"/>
              </a:lnSpc>
              <a:spcBef>
                <a:spcPct val="0"/>
              </a:spcBef>
            </a:pPr>
            <a:endParaRPr lang="pt-BR" sz="2450" dirty="0">
              <a:latin typeface="Gotham"/>
              <a:cs typeface="Gotham"/>
            </a:endParaRPr>
          </a:p>
        </p:txBody>
      </p:sp>
      <p:sp>
        <p:nvSpPr>
          <p:cNvPr id="7" name="TextBox 5">
            <a:extLst>
              <a:ext uri="{FF2B5EF4-FFF2-40B4-BE49-F238E27FC236}">
                <a16:creationId xmlns:a16="http://schemas.microsoft.com/office/drawing/2014/main" id="{CC78AE97-66CB-CAF9-44BB-67F1444CA7AA}"/>
              </a:ext>
            </a:extLst>
          </p:cNvPr>
          <p:cNvSpPr txBox="1"/>
          <p:nvPr/>
        </p:nvSpPr>
        <p:spPr>
          <a:xfrm>
            <a:off x="2220401" y="2577037"/>
            <a:ext cx="13316742" cy="1758558"/>
          </a:xfrm>
          <a:prstGeom prst="rect">
            <a:avLst/>
          </a:prstGeom>
        </p:spPr>
        <p:txBody>
          <a:bodyPr wrap="square" lIns="0" tIns="0" rIns="0" bIns="0" rtlCol="0" anchor="t">
            <a:spAutoFit/>
          </a:bodyPr>
          <a:lstStyle/>
          <a:p>
            <a:pPr algn="just">
              <a:lnSpc>
                <a:spcPts val="3499"/>
              </a:lnSpc>
              <a:spcBef>
                <a:spcPct val="0"/>
              </a:spcBef>
            </a:pPr>
            <a:r>
              <a:rPr lang="pt-BR" sz="2200" b="1" dirty="0">
                <a:solidFill>
                  <a:srgbClr val="034F6E"/>
                </a:solidFill>
                <a:latin typeface="Calibri"/>
                <a:ea typeface="Calibri"/>
                <a:cs typeface="Calibri"/>
                <a:sym typeface="Gotham"/>
              </a:rPr>
              <a:t>Movimentação dos recursos:</a:t>
            </a:r>
            <a:r>
              <a:rPr lang="pt-BR" sz="2200" dirty="0">
                <a:solidFill>
                  <a:srgbClr val="000000"/>
                </a:solidFill>
                <a:latin typeface="Calibri"/>
                <a:ea typeface="Calibri"/>
                <a:cs typeface="Calibri"/>
                <a:sym typeface="Gotham"/>
              </a:rPr>
              <a:t> A movimentação dos recursos será realizada por meio de transferência eletrônica sujeita à identificação do beneficiário final e à obrigatoriedade de depósito em sua conta bancária; </a:t>
            </a:r>
            <a:endParaRPr lang="pt-BR" sz="2200" dirty="0">
              <a:solidFill>
                <a:srgbClr val="000000"/>
              </a:solidFill>
              <a:latin typeface="Calibri"/>
              <a:ea typeface="Calibri"/>
              <a:cs typeface="Calibri"/>
            </a:endParaRPr>
          </a:p>
          <a:p>
            <a:pPr algn="just">
              <a:lnSpc>
                <a:spcPts val="3499"/>
              </a:lnSpc>
              <a:spcBef>
                <a:spcPct val="0"/>
              </a:spcBef>
            </a:pPr>
            <a:endParaRPr lang="pt-BR" sz="2450" dirty="0">
              <a:solidFill>
                <a:srgbClr val="000000"/>
              </a:solidFill>
              <a:latin typeface="Gotham"/>
              <a:ea typeface="Gotham"/>
              <a:cs typeface="Gotham"/>
            </a:endParaRPr>
          </a:p>
          <a:p>
            <a:pPr algn="just">
              <a:lnSpc>
                <a:spcPts val="3499"/>
              </a:lnSpc>
              <a:spcBef>
                <a:spcPct val="0"/>
              </a:spcBef>
            </a:pPr>
            <a:endParaRPr lang="pt-BR" sz="2450" dirty="0">
              <a:latin typeface="Gotham"/>
              <a:cs typeface="Gotham"/>
            </a:endParaRPr>
          </a:p>
        </p:txBody>
      </p:sp>
      <p:sp>
        <p:nvSpPr>
          <p:cNvPr id="5" name="TextBox 5">
            <a:extLst>
              <a:ext uri="{FF2B5EF4-FFF2-40B4-BE49-F238E27FC236}">
                <a16:creationId xmlns:a16="http://schemas.microsoft.com/office/drawing/2014/main" id="{0063FB19-26C0-B8C6-2D61-C01406372D71}"/>
              </a:ext>
            </a:extLst>
          </p:cNvPr>
          <p:cNvSpPr txBox="1"/>
          <p:nvPr/>
        </p:nvSpPr>
        <p:spPr>
          <a:xfrm>
            <a:off x="2220401" y="4329637"/>
            <a:ext cx="13316742" cy="2206501"/>
          </a:xfrm>
          <a:prstGeom prst="rect">
            <a:avLst/>
          </a:prstGeom>
        </p:spPr>
        <p:txBody>
          <a:bodyPr wrap="square" lIns="0" tIns="0" rIns="0" bIns="0" rtlCol="0" anchor="t">
            <a:spAutoFit/>
          </a:bodyPr>
          <a:lstStyle/>
          <a:p>
            <a:pPr algn="just">
              <a:lnSpc>
                <a:spcPts val="3499"/>
              </a:lnSpc>
              <a:spcBef>
                <a:spcPct val="0"/>
              </a:spcBef>
            </a:pPr>
            <a:r>
              <a:rPr lang="pt-BR" sz="2200" b="1" dirty="0">
                <a:solidFill>
                  <a:srgbClr val="034F6E"/>
                </a:solidFill>
                <a:latin typeface="Calibri"/>
                <a:ea typeface="Calibri"/>
                <a:cs typeface="Calibri"/>
                <a:sym typeface="Gotham"/>
              </a:rPr>
              <a:t>Comprovação de despesas:</a:t>
            </a:r>
            <a:r>
              <a:rPr lang="pt-BR" sz="2200" dirty="0">
                <a:solidFill>
                  <a:srgbClr val="000000"/>
                </a:solidFill>
                <a:latin typeface="Calibri"/>
                <a:ea typeface="Calibri"/>
                <a:cs typeface="Calibri"/>
                <a:sym typeface="Gotham"/>
              </a:rPr>
              <a:t> O convenente deverá obter de seus fornecedores e prestadores de serviços notas ou comprovantes fiscais, com data, valor, nome e número de inscrição no CNPJ do convenente, do convênio de saída, do CNPJ ou CPF do fornecedor ou prestador de serviço e com a identificação do concedente, para fins de comprovação das despesas.</a:t>
            </a:r>
          </a:p>
          <a:p>
            <a:pPr algn="just">
              <a:lnSpc>
                <a:spcPts val="3499"/>
              </a:lnSpc>
              <a:spcBef>
                <a:spcPct val="0"/>
              </a:spcBef>
            </a:pPr>
            <a:endParaRPr lang="pt-BR" sz="2200" dirty="0">
              <a:latin typeface="Calibri"/>
              <a:ea typeface="Calibri"/>
              <a:cs typeface="Calibri"/>
            </a:endParaRPr>
          </a:p>
        </p:txBody>
      </p:sp>
    </p:spTree>
    <p:extLst>
      <p:ext uri="{BB962C8B-B14F-4D97-AF65-F5344CB8AC3E}">
        <p14:creationId xmlns:p14="http://schemas.microsoft.com/office/powerpoint/2010/main" val="698281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1" nodeType="clickEffect">
                                  <p:stCondLst>
                                    <p:cond delay="0"/>
                                  </p:stCondLst>
                                  <p:childTnLst>
                                    <p:anim calcmode="lin" valueType="num">
                                      <p:cBhvr additive="base">
                                        <p:cTn id="12" dur="500"/>
                                        <p:tgtEl>
                                          <p:spTgt spid="23"/>
                                        </p:tgtEl>
                                        <p:attrNameLst>
                                          <p:attrName>ppt_x</p:attrName>
                                        </p:attrNameLst>
                                      </p:cBhvr>
                                      <p:tavLst>
                                        <p:tav tm="0">
                                          <p:val>
                                            <p:strVal val="ppt_x"/>
                                          </p:val>
                                        </p:tav>
                                        <p:tav tm="100000">
                                          <p:val>
                                            <p:strVal val="ppt_x"/>
                                          </p:val>
                                        </p:tav>
                                      </p:tavLst>
                                    </p:anim>
                                    <p:anim calcmode="lin" valueType="num">
                                      <p:cBhvr additive="base">
                                        <p:cTn id="13" dur="500"/>
                                        <p:tgtEl>
                                          <p:spTgt spid="23"/>
                                        </p:tgtEl>
                                        <p:attrNameLst>
                                          <p:attrName>ppt_y</p:attrName>
                                        </p:attrNameLst>
                                      </p:cBhvr>
                                      <p:tavLst>
                                        <p:tav tm="0">
                                          <p:val>
                                            <p:strVal val="ppt_y"/>
                                          </p:val>
                                        </p:tav>
                                        <p:tav tm="100000">
                                          <p:val>
                                            <p:strVal val="1+ppt_h/2"/>
                                          </p:val>
                                        </p:tav>
                                      </p:tavLst>
                                    </p:anim>
                                    <p:set>
                                      <p:cBhvr>
                                        <p:cTn id="14" dur="1" fill="hold">
                                          <p:stCondLst>
                                            <p:cond delay="499"/>
                                          </p:stCondLst>
                                        </p:cTn>
                                        <p:tgtEl>
                                          <p:spTgt spid="23"/>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grpId="1" nodeType="clickEffect">
                                  <p:stCondLst>
                                    <p:cond delay="0"/>
                                  </p:stCondLst>
                                  <p:childTnLst>
                                    <p:anim calcmode="lin" valueType="num">
                                      <p:cBhvr additive="base">
                                        <p:cTn id="24" dur="500"/>
                                        <p:tgtEl>
                                          <p:spTgt spid="7"/>
                                        </p:tgtEl>
                                        <p:attrNameLst>
                                          <p:attrName>ppt_x</p:attrName>
                                        </p:attrNameLst>
                                      </p:cBhvr>
                                      <p:tavLst>
                                        <p:tav tm="0">
                                          <p:val>
                                            <p:strVal val="ppt_x"/>
                                          </p:val>
                                        </p:tav>
                                        <p:tav tm="100000">
                                          <p:val>
                                            <p:strVal val="ppt_x"/>
                                          </p:val>
                                        </p:tav>
                                      </p:tavLst>
                                    </p:anim>
                                    <p:anim calcmode="lin" valueType="num">
                                      <p:cBhvr additive="base">
                                        <p:cTn id="25" dur="500"/>
                                        <p:tgtEl>
                                          <p:spTgt spid="7"/>
                                        </p:tgtEl>
                                        <p:attrNameLst>
                                          <p:attrName>ppt_y</p:attrName>
                                        </p:attrNameLst>
                                      </p:cBhvr>
                                      <p:tavLst>
                                        <p:tav tm="0">
                                          <p:val>
                                            <p:strVal val="ppt_y"/>
                                          </p:val>
                                        </p:tav>
                                        <p:tav tm="100000">
                                          <p:val>
                                            <p:strVal val="1+ppt_h/2"/>
                                          </p:val>
                                        </p:tav>
                                      </p:tavLst>
                                    </p:anim>
                                    <p:set>
                                      <p:cBhvr>
                                        <p:cTn id="26" dur="1" fill="hold">
                                          <p:stCondLst>
                                            <p:cond delay="499"/>
                                          </p:stCondLst>
                                        </p:cTn>
                                        <p:tgtEl>
                                          <p:spTgt spid="7"/>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xit" presetSubtype="4" fill="hold" grpId="1" nodeType="clickEffect">
                                  <p:stCondLst>
                                    <p:cond delay="0"/>
                                  </p:stCondLst>
                                  <p:childTnLst>
                                    <p:anim calcmode="lin" valueType="num">
                                      <p:cBhvr additive="base">
                                        <p:cTn id="36" dur="500"/>
                                        <p:tgtEl>
                                          <p:spTgt spid="5"/>
                                        </p:tgtEl>
                                        <p:attrNameLst>
                                          <p:attrName>ppt_x</p:attrName>
                                        </p:attrNameLst>
                                      </p:cBhvr>
                                      <p:tavLst>
                                        <p:tav tm="0">
                                          <p:val>
                                            <p:strVal val="ppt_x"/>
                                          </p:val>
                                        </p:tav>
                                        <p:tav tm="100000">
                                          <p:val>
                                            <p:strVal val="ppt_x"/>
                                          </p:val>
                                        </p:tav>
                                      </p:tavLst>
                                    </p:anim>
                                    <p:anim calcmode="lin" valueType="num">
                                      <p:cBhvr additive="base">
                                        <p:cTn id="37" dur="500"/>
                                        <p:tgtEl>
                                          <p:spTgt spid="5"/>
                                        </p:tgtEl>
                                        <p:attrNameLst>
                                          <p:attrName>ppt_y</p:attrName>
                                        </p:attrNameLst>
                                      </p:cBhvr>
                                      <p:tavLst>
                                        <p:tav tm="0">
                                          <p:val>
                                            <p:strVal val="ppt_y"/>
                                          </p:val>
                                        </p:tav>
                                        <p:tav tm="100000">
                                          <p:val>
                                            <p:strVal val="1+ppt_h/2"/>
                                          </p:val>
                                        </p:tav>
                                      </p:tavLst>
                                    </p:anim>
                                    <p:set>
                                      <p:cBhvr>
                                        <p:cTn id="38"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3" grpId="1"/>
      <p:bldP spid="7" grpId="0"/>
      <p:bldP spid="7" grpId="1"/>
      <p:bldP spid="5" grpId="0"/>
      <p:bldP spid="5" grpId="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DDFD6D-137B-B0BA-8E0F-88FFDB8B0696}"/>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724DE566-8E70-0F70-5C9A-B679A802B82B}"/>
              </a:ext>
            </a:extLst>
          </p:cNvPr>
          <p:cNvSpPr/>
          <p:nvPr/>
        </p:nvSpPr>
        <p:spPr>
          <a:xfrm>
            <a:off x="0" y="0"/>
            <a:ext cx="731454" cy="10287000"/>
          </a:xfrm>
          <a:custGeom>
            <a:avLst/>
            <a:gdLst/>
            <a:ahLst/>
            <a:cxnLst/>
            <a:rect l="l" t="t" r="r" b="b"/>
            <a:pathLst>
              <a:path w="731454" h="10287000">
                <a:moveTo>
                  <a:pt x="0" y="0"/>
                </a:moveTo>
                <a:lnTo>
                  <a:pt x="731454" y="0"/>
                </a:lnTo>
                <a:lnTo>
                  <a:pt x="731454" y="10287000"/>
                </a:lnTo>
                <a:lnTo>
                  <a:pt x="0" y="10287000"/>
                </a:lnTo>
                <a:lnTo>
                  <a:pt x="0" y="0"/>
                </a:lnTo>
                <a:close/>
              </a:path>
            </a:pathLst>
          </a:custGeom>
          <a:blipFill>
            <a:blip r:embed="rId2"/>
            <a:stretch>
              <a:fillRect r="-2400226"/>
            </a:stretch>
          </a:blipFill>
        </p:spPr>
      </p:sp>
      <p:sp>
        <p:nvSpPr>
          <p:cNvPr id="3" name="Freeform 3">
            <a:extLst>
              <a:ext uri="{FF2B5EF4-FFF2-40B4-BE49-F238E27FC236}">
                <a16:creationId xmlns:a16="http://schemas.microsoft.com/office/drawing/2014/main" id="{9232EA8E-9CF0-409B-90AC-E35A0D7E771B}"/>
              </a:ext>
            </a:extLst>
          </p:cNvPr>
          <p:cNvSpPr/>
          <p:nvPr/>
        </p:nvSpPr>
        <p:spPr>
          <a:xfrm>
            <a:off x="14732871" y="9032040"/>
            <a:ext cx="3136874" cy="858719"/>
          </a:xfrm>
          <a:custGeom>
            <a:avLst/>
            <a:gdLst/>
            <a:ahLst/>
            <a:cxnLst/>
            <a:rect l="l" t="t" r="r" b="b"/>
            <a:pathLst>
              <a:path w="3136874" h="858719">
                <a:moveTo>
                  <a:pt x="0" y="0"/>
                </a:moveTo>
                <a:lnTo>
                  <a:pt x="3136874" y="0"/>
                </a:lnTo>
                <a:lnTo>
                  <a:pt x="3136874" y="858720"/>
                </a:lnTo>
                <a:lnTo>
                  <a:pt x="0" y="858720"/>
                </a:lnTo>
                <a:lnTo>
                  <a:pt x="0" y="0"/>
                </a:lnTo>
                <a:close/>
              </a:path>
            </a:pathLst>
          </a:custGeom>
          <a:blipFill>
            <a:blip r:embed="rId3"/>
            <a:stretch>
              <a:fillRect/>
            </a:stretch>
          </a:blipFill>
        </p:spPr>
      </p:sp>
      <p:sp>
        <p:nvSpPr>
          <p:cNvPr id="8" name="Retângulo 7">
            <a:extLst>
              <a:ext uri="{FF2B5EF4-FFF2-40B4-BE49-F238E27FC236}">
                <a16:creationId xmlns:a16="http://schemas.microsoft.com/office/drawing/2014/main" id="{4FB41242-B2AB-A02D-1F7A-4056AF94E24E}"/>
              </a:ext>
            </a:extLst>
          </p:cNvPr>
          <p:cNvSpPr/>
          <p:nvPr/>
        </p:nvSpPr>
        <p:spPr>
          <a:xfrm>
            <a:off x="729662" y="2601"/>
            <a:ext cx="8417127" cy="807906"/>
          </a:xfrm>
          <a:prstGeom prst="rect">
            <a:avLst/>
          </a:prstGeom>
          <a:solidFill>
            <a:srgbClr val="DFE1E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0" name="CaixaDeTexto 9">
            <a:extLst>
              <a:ext uri="{FF2B5EF4-FFF2-40B4-BE49-F238E27FC236}">
                <a16:creationId xmlns:a16="http://schemas.microsoft.com/office/drawing/2014/main" id="{DC1BC772-D850-349A-51D6-B1A17336F31C}"/>
              </a:ext>
            </a:extLst>
          </p:cNvPr>
          <p:cNvSpPr txBox="1"/>
          <p:nvPr/>
        </p:nvSpPr>
        <p:spPr>
          <a:xfrm>
            <a:off x="734493" y="-131585"/>
            <a:ext cx="6886435" cy="923330"/>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r>
              <a:rPr lang="pt-BR" sz="5400" b="1" dirty="0">
                <a:solidFill>
                  <a:srgbClr val="034F6E"/>
                </a:solidFill>
                <a:ea typeface="Calibri"/>
                <a:cs typeface="Calibri"/>
              </a:rPr>
              <a:t>Identificação dos bens</a:t>
            </a:r>
          </a:p>
        </p:txBody>
      </p:sp>
      <p:sp>
        <p:nvSpPr>
          <p:cNvPr id="23" name="TextBox 5">
            <a:extLst>
              <a:ext uri="{FF2B5EF4-FFF2-40B4-BE49-F238E27FC236}">
                <a16:creationId xmlns:a16="http://schemas.microsoft.com/office/drawing/2014/main" id="{DEAE2045-958A-66EF-6895-FD588DFAB362}"/>
              </a:ext>
            </a:extLst>
          </p:cNvPr>
          <p:cNvSpPr txBox="1"/>
          <p:nvPr/>
        </p:nvSpPr>
        <p:spPr>
          <a:xfrm>
            <a:off x="970721" y="1753537"/>
            <a:ext cx="13316742" cy="4466992"/>
          </a:xfrm>
          <a:prstGeom prst="rect">
            <a:avLst/>
          </a:prstGeom>
        </p:spPr>
        <p:txBody>
          <a:bodyPr wrap="square" lIns="0" tIns="0" rIns="0" bIns="0" rtlCol="0" anchor="t">
            <a:spAutoFit/>
          </a:bodyPr>
          <a:lstStyle/>
          <a:p>
            <a:pPr algn="just"/>
            <a:r>
              <a:rPr lang="pt-BR" sz="2200" b="1" dirty="0">
                <a:solidFill>
                  <a:srgbClr val="034F6E"/>
                </a:solidFill>
                <a:latin typeface="Calibri"/>
                <a:ea typeface="Calibri"/>
                <a:cs typeface="Calibri"/>
                <a:sym typeface="Gotham"/>
              </a:rPr>
              <a:t>Nexo de causalidade das despesas:</a:t>
            </a:r>
            <a:r>
              <a:rPr lang="pt-BR" sz="2200" dirty="0">
                <a:solidFill>
                  <a:srgbClr val="000000"/>
                </a:solidFill>
                <a:latin typeface="Calibri"/>
                <a:ea typeface="Calibri"/>
                <a:cs typeface="Calibri"/>
                <a:sym typeface="Gotham"/>
              </a:rPr>
              <a:t>  A inserção do nome e da logomarca oficial do Governo de Minas Gerais, observadas as restrições legais, é obrigatória nas peças de divulgação institucional e na identificação do objeto do Convênio de Saída;</a:t>
            </a:r>
          </a:p>
          <a:p>
            <a:pPr algn="just"/>
            <a:endParaRPr lang="pt-BR" sz="2200" dirty="0">
              <a:solidFill>
                <a:srgbClr val="000000"/>
              </a:solidFill>
              <a:latin typeface="Calibri"/>
              <a:ea typeface="Calibri"/>
              <a:cs typeface="Calibri"/>
              <a:sym typeface="Gotham"/>
            </a:endParaRPr>
          </a:p>
          <a:p>
            <a:pPr algn="just"/>
            <a:r>
              <a:rPr lang="pt-BR" sz="2200" dirty="0">
                <a:solidFill>
                  <a:srgbClr val="000000"/>
                </a:solidFill>
                <a:latin typeface="Calibri"/>
                <a:ea typeface="Calibri"/>
                <a:cs typeface="Calibri"/>
                <a:sym typeface="Gotham"/>
              </a:rPr>
              <a:t>A logomarca do Governo de Minas Gerais deverá seguir  o padrão do Manual de Identidade Visual, disponível no site oficial da Secretaria de Estado de Comunicação Social – Secom - </a:t>
            </a:r>
            <a:r>
              <a:rPr lang="pt-BR" sz="2200" dirty="0">
                <a:solidFill>
                  <a:srgbClr val="000000"/>
                </a:solidFill>
                <a:latin typeface="Calibri"/>
                <a:ea typeface="Calibri"/>
                <a:cs typeface="Calibri"/>
                <a:sym typeface="Gotham"/>
                <a:hlinkClick r:id="rId4"/>
              </a:rPr>
              <a:t>https://comunicacao.mg.gov.br/manual-de-identidade-visual</a:t>
            </a:r>
            <a:r>
              <a:rPr lang="pt-BR" sz="2200" dirty="0">
                <a:solidFill>
                  <a:srgbClr val="000000"/>
                </a:solidFill>
                <a:latin typeface="Calibri"/>
                <a:ea typeface="Calibri"/>
                <a:cs typeface="Calibri"/>
                <a:sym typeface="Gotham"/>
              </a:rPr>
              <a:t> </a:t>
            </a:r>
            <a:endParaRPr lang="pt-BR" sz="2200" dirty="0">
              <a:solidFill>
                <a:srgbClr val="000000"/>
              </a:solidFill>
              <a:latin typeface="Calibri"/>
              <a:ea typeface="Calibri"/>
              <a:cs typeface="Calibri"/>
            </a:endParaRPr>
          </a:p>
          <a:p>
            <a:pPr algn="just"/>
            <a:endParaRPr lang="pt-BR" sz="2200" dirty="0">
              <a:solidFill>
                <a:srgbClr val="000000"/>
              </a:solidFill>
              <a:latin typeface="Calibri"/>
              <a:ea typeface="Calibri"/>
              <a:cs typeface="Calibri"/>
            </a:endParaRPr>
          </a:p>
          <a:p>
            <a:pPr algn="just">
              <a:lnSpc>
                <a:spcPts val="3499"/>
              </a:lnSpc>
              <a:spcBef>
                <a:spcPct val="0"/>
              </a:spcBef>
            </a:pPr>
            <a:endParaRPr lang="pt-BR" sz="2450" dirty="0">
              <a:solidFill>
                <a:srgbClr val="000000"/>
              </a:solidFill>
              <a:latin typeface="Gotham"/>
              <a:ea typeface="Gotham"/>
              <a:cs typeface="Gotham"/>
            </a:endParaRPr>
          </a:p>
          <a:p>
            <a:pPr algn="just">
              <a:lnSpc>
                <a:spcPts val="3499"/>
              </a:lnSpc>
              <a:spcBef>
                <a:spcPct val="0"/>
              </a:spcBef>
            </a:pPr>
            <a:endParaRPr lang="pt-BR" sz="2450" dirty="0">
              <a:solidFill>
                <a:srgbClr val="000000"/>
              </a:solidFill>
              <a:latin typeface="Gotham"/>
              <a:ea typeface="Gotham"/>
              <a:cs typeface="Gotham"/>
            </a:endParaRPr>
          </a:p>
          <a:p>
            <a:pPr algn="just">
              <a:lnSpc>
                <a:spcPts val="3499"/>
              </a:lnSpc>
              <a:spcBef>
                <a:spcPct val="0"/>
              </a:spcBef>
            </a:pPr>
            <a:endParaRPr lang="pt-BR" sz="2450" dirty="0">
              <a:solidFill>
                <a:srgbClr val="000000"/>
              </a:solidFill>
              <a:latin typeface="Gotham"/>
              <a:ea typeface="Gotham"/>
              <a:cs typeface="Gotham"/>
            </a:endParaRPr>
          </a:p>
          <a:p>
            <a:pPr algn="just">
              <a:lnSpc>
                <a:spcPts val="3499"/>
              </a:lnSpc>
              <a:spcBef>
                <a:spcPct val="0"/>
              </a:spcBef>
            </a:pPr>
            <a:endParaRPr lang="pt-BR" sz="2450" dirty="0">
              <a:latin typeface="Gotham"/>
              <a:cs typeface="Gotham"/>
            </a:endParaRPr>
          </a:p>
        </p:txBody>
      </p:sp>
      <p:pic>
        <p:nvPicPr>
          <p:cNvPr id="6" name="Imagem 5" descr="Diagrama&#10;&#10;O conteúdo gerado por IA pode estar incorreto.">
            <a:extLst>
              <a:ext uri="{FF2B5EF4-FFF2-40B4-BE49-F238E27FC236}">
                <a16:creationId xmlns:a16="http://schemas.microsoft.com/office/drawing/2014/main" id="{F6B72941-5CD6-9EF6-7ED6-616B6B245AB7}"/>
              </a:ext>
            </a:extLst>
          </p:cNvPr>
          <p:cNvPicPr>
            <a:picLocks noChangeAspect="1"/>
          </p:cNvPicPr>
          <p:nvPr/>
        </p:nvPicPr>
        <p:blipFill>
          <a:blip r:embed="rId5"/>
          <a:stretch>
            <a:fillRect/>
          </a:stretch>
        </p:blipFill>
        <p:spPr>
          <a:xfrm>
            <a:off x="1214914" y="4984433"/>
            <a:ext cx="9351168" cy="3309937"/>
          </a:xfrm>
          <a:prstGeom prst="rect">
            <a:avLst/>
          </a:prstGeom>
        </p:spPr>
      </p:pic>
      <p:sp>
        <p:nvSpPr>
          <p:cNvPr id="11" name="Retângulo 10">
            <a:extLst>
              <a:ext uri="{FF2B5EF4-FFF2-40B4-BE49-F238E27FC236}">
                <a16:creationId xmlns:a16="http://schemas.microsoft.com/office/drawing/2014/main" id="{B4EBB72C-CF1F-02CE-2821-E250B6C5ACA3}"/>
              </a:ext>
            </a:extLst>
          </p:cNvPr>
          <p:cNvSpPr/>
          <p:nvPr/>
        </p:nvSpPr>
        <p:spPr>
          <a:xfrm>
            <a:off x="723297" y="8832611"/>
            <a:ext cx="10350116" cy="1452851"/>
          </a:xfrm>
          <a:prstGeom prst="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pt-BR" sz="1200" dirty="0">
              <a:solidFill>
                <a:srgbClr val="000000"/>
              </a:solidFill>
              <a:latin typeface="Aptos"/>
            </a:endParaRPr>
          </a:p>
          <a:p>
            <a:pPr algn="ctr"/>
            <a:endParaRPr lang="pt-BR" sz="1200" dirty="0">
              <a:solidFill>
                <a:srgbClr val="000000"/>
              </a:solidFill>
              <a:latin typeface="Aptos"/>
            </a:endParaRPr>
          </a:p>
          <a:p>
            <a:pPr algn="ctr"/>
            <a:endParaRPr lang="pt-BR" sz="1200" dirty="0">
              <a:solidFill>
                <a:srgbClr val="000000"/>
              </a:solidFill>
              <a:latin typeface="Aptos"/>
            </a:endParaRPr>
          </a:p>
        </p:txBody>
      </p:sp>
      <p:sp>
        <p:nvSpPr>
          <p:cNvPr id="15" name="CaixaDeTexto 9">
            <a:extLst>
              <a:ext uri="{FF2B5EF4-FFF2-40B4-BE49-F238E27FC236}">
                <a16:creationId xmlns:a16="http://schemas.microsoft.com/office/drawing/2014/main" id="{7B023F28-70E6-7822-1C03-04ABAD1326DA}"/>
              </a:ext>
            </a:extLst>
          </p:cNvPr>
          <p:cNvSpPr txBox="1"/>
          <p:nvPr/>
        </p:nvSpPr>
        <p:spPr>
          <a:xfrm>
            <a:off x="1537804" y="9290594"/>
            <a:ext cx="8729258" cy="120032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 typeface="Arial"/>
              <a:buChar char="•"/>
            </a:pPr>
            <a:r>
              <a:rPr lang="pt-BR" b="1" dirty="0">
                <a:ea typeface="+mn-lt"/>
                <a:cs typeface="+mn-lt"/>
              </a:rPr>
              <a:t>A plotagem deverá incluir o QR Code gerado no Sigcon-MG – Módulo Saída e o número do instrumento jurídico celebrado.</a:t>
            </a:r>
          </a:p>
          <a:p>
            <a:pPr marL="285750" indent="-285750">
              <a:buFont typeface="Arial"/>
              <a:buChar char="•"/>
            </a:pPr>
            <a:endParaRPr lang="pt-BR" b="1" dirty="0">
              <a:ea typeface="+mn-lt"/>
              <a:cs typeface="+mn-lt"/>
            </a:endParaRPr>
          </a:p>
          <a:p>
            <a:pPr marL="285750" indent="-285750">
              <a:buFont typeface="Arial"/>
              <a:buChar char="•"/>
            </a:pPr>
            <a:endParaRPr lang="pt-BR" b="1" dirty="0">
              <a:ea typeface="+mn-lt"/>
              <a:cs typeface="+mn-lt"/>
            </a:endParaRPr>
          </a:p>
        </p:txBody>
      </p:sp>
    </p:spTree>
    <p:extLst>
      <p:ext uri="{BB962C8B-B14F-4D97-AF65-F5344CB8AC3E}">
        <p14:creationId xmlns:p14="http://schemas.microsoft.com/office/powerpoint/2010/main" val="1480255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18F13D-176E-81BF-0BD6-3B6E0B3EC513}"/>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C8A17DE3-FE1D-C66D-EF72-315AF3188372}"/>
              </a:ext>
            </a:extLst>
          </p:cNvPr>
          <p:cNvSpPr/>
          <p:nvPr/>
        </p:nvSpPr>
        <p:spPr>
          <a:xfrm>
            <a:off x="0" y="0"/>
            <a:ext cx="731454" cy="10287000"/>
          </a:xfrm>
          <a:custGeom>
            <a:avLst/>
            <a:gdLst/>
            <a:ahLst/>
            <a:cxnLst/>
            <a:rect l="l" t="t" r="r" b="b"/>
            <a:pathLst>
              <a:path w="731454" h="10287000">
                <a:moveTo>
                  <a:pt x="0" y="0"/>
                </a:moveTo>
                <a:lnTo>
                  <a:pt x="731454" y="0"/>
                </a:lnTo>
                <a:lnTo>
                  <a:pt x="731454" y="10287000"/>
                </a:lnTo>
                <a:lnTo>
                  <a:pt x="0" y="10287000"/>
                </a:lnTo>
                <a:lnTo>
                  <a:pt x="0" y="0"/>
                </a:lnTo>
                <a:close/>
              </a:path>
            </a:pathLst>
          </a:custGeom>
          <a:blipFill>
            <a:blip r:embed="rId2"/>
            <a:stretch>
              <a:fillRect r="-2400226"/>
            </a:stretch>
          </a:blipFill>
        </p:spPr>
      </p:sp>
      <p:sp>
        <p:nvSpPr>
          <p:cNvPr id="3" name="Freeform 3">
            <a:extLst>
              <a:ext uri="{FF2B5EF4-FFF2-40B4-BE49-F238E27FC236}">
                <a16:creationId xmlns:a16="http://schemas.microsoft.com/office/drawing/2014/main" id="{A02A1AFE-2A07-1814-A988-E6DBB0BB05CD}"/>
              </a:ext>
            </a:extLst>
          </p:cNvPr>
          <p:cNvSpPr/>
          <p:nvPr/>
        </p:nvSpPr>
        <p:spPr>
          <a:xfrm>
            <a:off x="14732871" y="9032040"/>
            <a:ext cx="3136874" cy="858719"/>
          </a:xfrm>
          <a:custGeom>
            <a:avLst/>
            <a:gdLst/>
            <a:ahLst/>
            <a:cxnLst/>
            <a:rect l="l" t="t" r="r" b="b"/>
            <a:pathLst>
              <a:path w="3136874" h="858719">
                <a:moveTo>
                  <a:pt x="0" y="0"/>
                </a:moveTo>
                <a:lnTo>
                  <a:pt x="3136874" y="0"/>
                </a:lnTo>
                <a:lnTo>
                  <a:pt x="3136874" y="858720"/>
                </a:lnTo>
                <a:lnTo>
                  <a:pt x="0" y="858720"/>
                </a:lnTo>
                <a:lnTo>
                  <a:pt x="0" y="0"/>
                </a:lnTo>
                <a:close/>
              </a:path>
            </a:pathLst>
          </a:custGeom>
          <a:blipFill>
            <a:blip r:embed="rId3"/>
            <a:stretch>
              <a:fillRect/>
            </a:stretch>
          </a:blipFill>
        </p:spPr>
      </p:sp>
      <p:sp>
        <p:nvSpPr>
          <p:cNvPr id="8" name="Retângulo 7">
            <a:extLst>
              <a:ext uri="{FF2B5EF4-FFF2-40B4-BE49-F238E27FC236}">
                <a16:creationId xmlns:a16="http://schemas.microsoft.com/office/drawing/2014/main" id="{58AF0D08-83CF-7960-4C60-99314EEEAFCF}"/>
              </a:ext>
            </a:extLst>
          </p:cNvPr>
          <p:cNvSpPr/>
          <p:nvPr/>
        </p:nvSpPr>
        <p:spPr>
          <a:xfrm>
            <a:off x="729662" y="2601"/>
            <a:ext cx="8417127" cy="807906"/>
          </a:xfrm>
          <a:prstGeom prst="rect">
            <a:avLst/>
          </a:prstGeom>
          <a:solidFill>
            <a:srgbClr val="DFE1E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0" name="CaixaDeTexto 9">
            <a:extLst>
              <a:ext uri="{FF2B5EF4-FFF2-40B4-BE49-F238E27FC236}">
                <a16:creationId xmlns:a16="http://schemas.microsoft.com/office/drawing/2014/main" id="{809F646C-79CA-DA8B-E90B-82E6588D53D8}"/>
              </a:ext>
            </a:extLst>
          </p:cNvPr>
          <p:cNvSpPr txBox="1"/>
          <p:nvPr/>
        </p:nvSpPr>
        <p:spPr>
          <a:xfrm>
            <a:off x="734493" y="-101105"/>
            <a:ext cx="6368275" cy="923330"/>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r>
              <a:rPr lang="pt-BR" sz="5400" b="1" dirty="0">
                <a:solidFill>
                  <a:srgbClr val="034F6E"/>
                </a:solidFill>
                <a:ea typeface="Calibri"/>
                <a:cs typeface="Calibri"/>
              </a:rPr>
              <a:t>Rendimentos</a:t>
            </a:r>
          </a:p>
        </p:txBody>
      </p:sp>
      <p:sp>
        <p:nvSpPr>
          <p:cNvPr id="23" name="TextBox 5">
            <a:extLst>
              <a:ext uri="{FF2B5EF4-FFF2-40B4-BE49-F238E27FC236}">
                <a16:creationId xmlns:a16="http://schemas.microsoft.com/office/drawing/2014/main" id="{49D1BD9D-8AE5-0818-9404-EEDEBE549DCA}"/>
              </a:ext>
            </a:extLst>
          </p:cNvPr>
          <p:cNvSpPr txBox="1"/>
          <p:nvPr/>
        </p:nvSpPr>
        <p:spPr>
          <a:xfrm>
            <a:off x="970721" y="1174417"/>
            <a:ext cx="13316742" cy="2656240"/>
          </a:xfrm>
          <a:prstGeom prst="rect">
            <a:avLst/>
          </a:prstGeom>
        </p:spPr>
        <p:txBody>
          <a:bodyPr wrap="square" lIns="0" tIns="0" rIns="0" bIns="0" rtlCol="0" anchor="t">
            <a:spAutoFit/>
          </a:bodyPr>
          <a:lstStyle/>
          <a:p>
            <a:pPr algn="just">
              <a:lnSpc>
                <a:spcPts val="3499"/>
              </a:lnSpc>
              <a:spcBef>
                <a:spcPct val="0"/>
              </a:spcBef>
            </a:pPr>
            <a:r>
              <a:rPr lang="pt-BR" sz="2200" b="1" dirty="0">
                <a:solidFill>
                  <a:srgbClr val="034F6E"/>
                </a:solidFill>
                <a:latin typeface="Calibri"/>
                <a:ea typeface="Calibri"/>
                <a:cs typeface="Calibri"/>
                <a:sym typeface="Gotham"/>
              </a:rPr>
              <a:t>Utilização dos rendimentos do convênio:</a:t>
            </a:r>
            <a:r>
              <a:rPr lang="pt-BR" sz="2200" dirty="0">
                <a:solidFill>
                  <a:srgbClr val="000000"/>
                </a:solidFill>
                <a:latin typeface="Calibri"/>
                <a:ea typeface="Calibri"/>
                <a:cs typeface="Calibri"/>
                <a:sym typeface="Gotham"/>
              </a:rPr>
              <a:t> Os rendimentos da aplicação financeira dos recursos do convênio de saída poderão ser utilizados na execução do objeto, independente da formalização de termo aditivo, desde que:</a:t>
            </a:r>
            <a:endParaRPr lang="pt-BR" sz="2200" dirty="0">
              <a:solidFill>
                <a:srgbClr val="000000"/>
              </a:solidFill>
              <a:latin typeface="Calibri"/>
              <a:ea typeface="Calibri"/>
              <a:cs typeface="Calibri"/>
            </a:endParaRPr>
          </a:p>
          <a:p>
            <a:pPr algn="just">
              <a:lnSpc>
                <a:spcPts val="3499"/>
              </a:lnSpc>
              <a:spcBef>
                <a:spcPct val="0"/>
              </a:spcBef>
            </a:pPr>
            <a:endParaRPr lang="pt-BR" sz="2450" dirty="0">
              <a:solidFill>
                <a:srgbClr val="000000"/>
              </a:solidFill>
              <a:latin typeface="Gotham"/>
              <a:ea typeface="Gotham"/>
              <a:cs typeface="Gotham"/>
            </a:endParaRPr>
          </a:p>
          <a:p>
            <a:pPr algn="just">
              <a:lnSpc>
                <a:spcPts val="3499"/>
              </a:lnSpc>
              <a:spcBef>
                <a:spcPct val="0"/>
              </a:spcBef>
            </a:pPr>
            <a:endParaRPr lang="pt-BR" sz="2450" dirty="0">
              <a:solidFill>
                <a:srgbClr val="000000"/>
              </a:solidFill>
              <a:latin typeface="Gotham"/>
              <a:ea typeface="Gotham"/>
              <a:cs typeface="Gotham"/>
            </a:endParaRPr>
          </a:p>
          <a:p>
            <a:pPr algn="just">
              <a:lnSpc>
                <a:spcPts val="3499"/>
              </a:lnSpc>
              <a:spcBef>
                <a:spcPct val="0"/>
              </a:spcBef>
            </a:pPr>
            <a:endParaRPr lang="pt-BR" sz="2450" dirty="0">
              <a:solidFill>
                <a:srgbClr val="000000"/>
              </a:solidFill>
              <a:latin typeface="Gotham"/>
              <a:ea typeface="Gotham"/>
              <a:cs typeface="Gotham"/>
            </a:endParaRPr>
          </a:p>
          <a:p>
            <a:pPr algn="just">
              <a:lnSpc>
                <a:spcPts val="3499"/>
              </a:lnSpc>
              <a:spcBef>
                <a:spcPct val="0"/>
              </a:spcBef>
            </a:pPr>
            <a:endParaRPr lang="pt-BR" sz="2450" dirty="0">
              <a:latin typeface="Gotham"/>
              <a:cs typeface="Gotham"/>
            </a:endParaRPr>
          </a:p>
        </p:txBody>
      </p:sp>
      <p:sp>
        <p:nvSpPr>
          <p:cNvPr id="6" name="Retângulo: Cantos Arredondados 5">
            <a:extLst>
              <a:ext uri="{FF2B5EF4-FFF2-40B4-BE49-F238E27FC236}">
                <a16:creationId xmlns:a16="http://schemas.microsoft.com/office/drawing/2014/main" id="{82E9F799-1E28-4FAC-0A47-5CEC69A51CE1}"/>
              </a:ext>
            </a:extLst>
          </p:cNvPr>
          <p:cNvSpPr/>
          <p:nvPr/>
        </p:nvSpPr>
        <p:spPr>
          <a:xfrm>
            <a:off x="1084792" y="3464946"/>
            <a:ext cx="8656978" cy="1173710"/>
          </a:xfrm>
          <a:prstGeom prst="roundRect">
            <a:avLst/>
          </a:prstGeom>
          <a:solidFill>
            <a:schemeClr val="accent6"/>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pt-B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pt-BR" sz="2400" b="1" dirty="0">
                <a:ea typeface="Calibri"/>
                <a:cs typeface="Calibri"/>
              </a:rPr>
              <a:t>A UTILIZAÇÃO DO RENDIMENTOS NÃO ACARRETE ALTERAÇÃO DO OBJETO</a:t>
            </a:r>
          </a:p>
        </p:txBody>
      </p:sp>
      <p:sp>
        <p:nvSpPr>
          <p:cNvPr id="4" name="Retângulo: Cantos Arredondados 3">
            <a:extLst>
              <a:ext uri="{FF2B5EF4-FFF2-40B4-BE49-F238E27FC236}">
                <a16:creationId xmlns:a16="http://schemas.microsoft.com/office/drawing/2014/main" id="{8DD11A1A-D907-F9BA-BF96-F4D3F46B7CE5}"/>
              </a:ext>
            </a:extLst>
          </p:cNvPr>
          <p:cNvSpPr/>
          <p:nvPr/>
        </p:nvSpPr>
        <p:spPr>
          <a:xfrm>
            <a:off x="1628414" y="4858848"/>
            <a:ext cx="8656978" cy="1173710"/>
          </a:xfrm>
          <a:prstGeom prst="roundRect">
            <a:avLst/>
          </a:prstGeom>
          <a:solidFill>
            <a:schemeClr val="accent4"/>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pt-B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pt-BR" sz="2400" b="1" dirty="0">
                <a:ea typeface="Calibri"/>
                <a:cs typeface="Calibri"/>
              </a:rPr>
              <a:t>A UTILIZAÇÃO DOS RENDIMENTOS SEJA JUSTIFICADA E COMPROVADA NA PRESTAÇÃO DE CONTAS DO CONVÊNIO</a:t>
            </a:r>
          </a:p>
        </p:txBody>
      </p:sp>
      <p:sp>
        <p:nvSpPr>
          <p:cNvPr id="5" name="Retângulo: Cantos Arredondados 4">
            <a:extLst>
              <a:ext uri="{FF2B5EF4-FFF2-40B4-BE49-F238E27FC236}">
                <a16:creationId xmlns:a16="http://schemas.microsoft.com/office/drawing/2014/main" id="{099FF408-685B-3D2F-EE48-F4850B97FE4F}"/>
              </a:ext>
            </a:extLst>
          </p:cNvPr>
          <p:cNvSpPr/>
          <p:nvPr/>
        </p:nvSpPr>
        <p:spPr>
          <a:xfrm>
            <a:off x="2785353" y="6266689"/>
            <a:ext cx="8656978" cy="1173710"/>
          </a:xfrm>
          <a:prstGeom prst="roundRect">
            <a:avLst/>
          </a:prstGeom>
          <a:solidFill>
            <a:schemeClr val="accent5">
              <a:lumMod val="75000"/>
            </a:schemeClr>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pt-B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pt-BR" sz="2400" b="1" dirty="0">
                <a:ea typeface="Calibri"/>
                <a:cs typeface="Calibri"/>
              </a:rPr>
              <a:t>O INSTRUMENTO JURÍDICO CELEBRADO NÃO DISPONHA DE FORMA CONTRÁRIA</a:t>
            </a:r>
          </a:p>
        </p:txBody>
      </p:sp>
    </p:spTree>
    <p:extLst>
      <p:ext uri="{BB962C8B-B14F-4D97-AF65-F5344CB8AC3E}">
        <p14:creationId xmlns:p14="http://schemas.microsoft.com/office/powerpoint/2010/main" val="284792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1" nodeType="clickEffect">
                                  <p:stCondLst>
                                    <p:cond delay="0"/>
                                  </p:stCondLst>
                                  <p:childTnLst>
                                    <p:anim calcmode="lin" valueType="num">
                                      <p:cBhvr additive="base">
                                        <p:cTn id="12" dur="500"/>
                                        <p:tgtEl>
                                          <p:spTgt spid="23"/>
                                        </p:tgtEl>
                                        <p:attrNameLst>
                                          <p:attrName>ppt_x</p:attrName>
                                        </p:attrNameLst>
                                      </p:cBhvr>
                                      <p:tavLst>
                                        <p:tav tm="0">
                                          <p:val>
                                            <p:strVal val="ppt_x"/>
                                          </p:val>
                                        </p:tav>
                                        <p:tav tm="100000">
                                          <p:val>
                                            <p:strVal val="ppt_x"/>
                                          </p:val>
                                        </p:tav>
                                      </p:tavLst>
                                    </p:anim>
                                    <p:anim calcmode="lin" valueType="num">
                                      <p:cBhvr additive="base">
                                        <p:cTn id="13" dur="500"/>
                                        <p:tgtEl>
                                          <p:spTgt spid="23"/>
                                        </p:tgtEl>
                                        <p:attrNameLst>
                                          <p:attrName>ppt_y</p:attrName>
                                        </p:attrNameLst>
                                      </p:cBhvr>
                                      <p:tavLst>
                                        <p:tav tm="0">
                                          <p:val>
                                            <p:strVal val="ppt_y"/>
                                          </p:val>
                                        </p:tav>
                                        <p:tav tm="100000">
                                          <p:val>
                                            <p:strVal val="1+ppt_h/2"/>
                                          </p:val>
                                        </p:tav>
                                      </p:tavLst>
                                    </p:anim>
                                    <p:set>
                                      <p:cBhvr>
                                        <p:cTn id="14" dur="1" fill="hold">
                                          <p:stCondLst>
                                            <p:cond delay="499"/>
                                          </p:stCondLst>
                                        </p:cTn>
                                        <p:tgtEl>
                                          <p:spTgt spid="23"/>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3" grpId="1"/>
      <p:bldP spid="6" grpId="0" animBg="1"/>
      <p:bldP spid="4" grpId="0" animBg="1"/>
      <p:bldP spid="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8D25DC-79CB-CA15-6624-C0F44611FF45}"/>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21298CB0-5736-BDD3-B611-9B529C1B67EC}"/>
              </a:ext>
            </a:extLst>
          </p:cNvPr>
          <p:cNvSpPr/>
          <p:nvPr/>
        </p:nvSpPr>
        <p:spPr>
          <a:xfrm>
            <a:off x="0" y="0"/>
            <a:ext cx="731454" cy="10287000"/>
          </a:xfrm>
          <a:custGeom>
            <a:avLst/>
            <a:gdLst/>
            <a:ahLst/>
            <a:cxnLst/>
            <a:rect l="l" t="t" r="r" b="b"/>
            <a:pathLst>
              <a:path w="731454" h="10287000">
                <a:moveTo>
                  <a:pt x="0" y="0"/>
                </a:moveTo>
                <a:lnTo>
                  <a:pt x="731454" y="0"/>
                </a:lnTo>
                <a:lnTo>
                  <a:pt x="731454" y="10287000"/>
                </a:lnTo>
                <a:lnTo>
                  <a:pt x="0" y="10287000"/>
                </a:lnTo>
                <a:lnTo>
                  <a:pt x="0" y="0"/>
                </a:lnTo>
                <a:close/>
              </a:path>
            </a:pathLst>
          </a:custGeom>
          <a:blipFill>
            <a:blip r:embed="rId2"/>
            <a:stretch>
              <a:fillRect r="-2400226"/>
            </a:stretch>
          </a:blipFill>
        </p:spPr>
      </p:sp>
      <p:sp>
        <p:nvSpPr>
          <p:cNvPr id="3" name="Freeform 3">
            <a:extLst>
              <a:ext uri="{FF2B5EF4-FFF2-40B4-BE49-F238E27FC236}">
                <a16:creationId xmlns:a16="http://schemas.microsoft.com/office/drawing/2014/main" id="{15A6B96B-D751-FA1D-3F4A-3B00C1080BA1}"/>
              </a:ext>
            </a:extLst>
          </p:cNvPr>
          <p:cNvSpPr/>
          <p:nvPr/>
        </p:nvSpPr>
        <p:spPr>
          <a:xfrm>
            <a:off x="14732871" y="9032040"/>
            <a:ext cx="3136874" cy="858719"/>
          </a:xfrm>
          <a:custGeom>
            <a:avLst/>
            <a:gdLst/>
            <a:ahLst/>
            <a:cxnLst/>
            <a:rect l="l" t="t" r="r" b="b"/>
            <a:pathLst>
              <a:path w="3136874" h="858719">
                <a:moveTo>
                  <a:pt x="0" y="0"/>
                </a:moveTo>
                <a:lnTo>
                  <a:pt x="3136874" y="0"/>
                </a:lnTo>
                <a:lnTo>
                  <a:pt x="3136874" y="858720"/>
                </a:lnTo>
                <a:lnTo>
                  <a:pt x="0" y="858720"/>
                </a:lnTo>
                <a:lnTo>
                  <a:pt x="0" y="0"/>
                </a:lnTo>
                <a:close/>
              </a:path>
            </a:pathLst>
          </a:custGeom>
          <a:blipFill>
            <a:blip r:embed="rId3"/>
            <a:stretch>
              <a:fillRect/>
            </a:stretch>
          </a:blipFill>
        </p:spPr>
      </p:sp>
      <p:sp>
        <p:nvSpPr>
          <p:cNvPr id="8" name="Retângulo 7">
            <a:extLst>
              <a:ext uri="{FF2B5EF4-FFF2-40B4-BE49-F238E27FC236}">
                <a16:creationId xmlns:a16="http://schemas.microsoft.com/office/drawing/2014/main" id="{C4F688BB-EDC8-A631-9E04-EEDD0BD1FB5D}"/>
              </a:ext>
            </a:extLst>
          </p:cNvPr>
          <p:cNvSpPr/>
          <p:nvPr/>
        </p:nvSpPr>
        <p:spPr>
          <a:xfrm>
            <a:off x="729662" y="2601"/>
            <a:ext cx="8417127" cy="807906"/>
          </a:xfrm>
          <a:prstGeom prst="rect">
            <a:avLst/>
          </a:prstGeom>
          <a:solidFill>
            <a:srgbClr val="DFE1E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0" name="CaixaDeTexto 9">
            <a:extLst>
              <a:ext uri="{FF2B5EF4-FFF2-40B4-BE49-F238E27FC236}">
                <a16:creationId xmlns:a16="http://schemas.microsoft.com/office/drawing/2014/main" id="{13E1CEED-5B27-6B08-7F60-F79645AC413F}"/>
              </a:ext>
            </a:extLst>
          </p:cNvPr>
          <p:cNvSpPr txBox="1"/>
          <p:nvPr/>
        </p:nvSpPr>
        <p:spPr>
          <a:xfrm>
            <a:off x="734493" y="-101105"/>
            <a:ext cx="6368275" cy="923330"/>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r>
              <a:rPr lang="pt-BR" sz="5400" b="1" dirty="0">
                <a:solidFill>
                  <a:srgbClr val="034F6E"/>
                </a:solidFill>
                <a:ea typeface="Calibri"/>
                <a:cs typeface="Calibri"/>
              </a:rPr>
              <a:t>Alteração</a:t>
            </a:r>
          </a:p>
        </p:txBody>
      </p:sp>
      <p:sp>
        <p:nvSpPr>
          <p:cNvPr id="23" name="TextBox 5">
            <a:extLst>
              <a:ext uri="{FF2B5EF4-FFF2-40B4-BE49-F238E27FC236}">
                <a16:creationId xmlns:a16="http://schemas.microsoft.com/office/drawing/2014/main" id="{2A363532-7CE5-DA34-5217-08A148810E4F}"/>
              </a:ext>
            </a:extLst>
          </p:cNvPr>
          <p:cNvSpPr txBox="1"/>
          <p:nvPr/>
        </p:nvSpPr>
        <p:spPr>
          <a:xfrm>
            <a:off x="970721" y="1174417"/>
            <a:ext cx="13316742" cy="3223062"/>
          </a:xfrm>
          <a:prstGeom prst="rect">
            <a:avLst/>
          </a:prstGeom>
        </p:spPr>
        <p:txBody>
          <a:bodyPr wrap="square" lIns="0" tIns="0" rIns="0" bIns="0" rtlCol="0" anchor="t">
            <a:spAutoFit/>
          </a:bodyPr>
          <a:lstStyle/>
          <a:p>
            <a:pPr algn="just"/>
            <a:r>
              <a:rPr lang="pt-BR" sz="2200" b="1" dirty="0">
                <a:solidFill>
                  <a:srgbClr val="034F6E"/>
                </a:solidFill>
                <a:latin typeface="Calibri"/>
                <a:ea typeface="Calibri"/>
                <a:cs typeface="Calibri"/>
                <a:sym typeface="Gotham"/>
              </a:rPr>
              <a:t>Formalização de termo aditivo:</a:t>
            </a:r>
            <a:r>
              <a:rPr lang="pt-BR" sz="2200" dirty="0">
                <a:solidFill>
                  <a:srgbClr val="000000"/>
                </a:solidFill>
                <a:latin typeface="Calibri"/>
                <a:ea typeface="Calibri"/>
                <a:cs typeface="Calibri"/>
                <a:sym typeface="Gotham"/>
              </a:rPr>
              <a:t> Em regra, as alterações do convênio de saída são efetivadas por meio da formalização de termo aditivo;</a:t>
            </a:r>
          </a:p>
          <a:p>
            <a:pPr algn="just">
              <a:spcBef>
                <a:spcPct val="0"/>
              </a:spcBef>
            </a:pPr>
            <a:endParaRPr lang="pt-BR" sz="2200" dirty="0">
              <a:solidFill>
                <a:srgbClr val="000000"/>
              </a:solidFill>
              <a:latin typeface="Calibri"/>
              <a:ea typeface="Calibri"/>
              <a:cs typeface="Calibri"/>
              <a:sym typeface="Gotham"/>
            </a:endParaRPr>
          </a:p>
          <a:p>
            <a:pPr algn="just">
              <a:lnSpc>
                <a:spcPts val="3499"/>
              </a:lnSpc>
              <a:spcBef>
                <a:spcPct val="0"/>
              </a:spcBef>
            </a:pPr>
            <a:endParaRPr lang="pt-BR" sz="2200" dirty="0">
              <a:solidFill>
                <a:srgbClr val="000000"/>
              </a:solidFill>
              <a:latin typeface="Calibri"/>
              <a:ea typeface="Calibri"/>
              <a:cs typeface="Calibri"/>
            </a:endParaRPr>
          </a:p>
          <a:p>
            <a:pPr algn="just">
              <a:lnSpc>
                <a:spcPts val="3499"/>
              </a:lnSpc>
              <a:spcBef>
                <a:spcPct val="0"/>
              </a:spcBef>
            </a:pPr>
            <a:endParaRPr lang="pt-BR" sz="2450" dirty="0">
              <a:solidFill>
                <a:srgbClr val="000000"/>
              </a:solidFill>
              <a:latin typeface="Gotham"/>
              <a:ea typeface="Gotham"/>
              <a:cs typeface="Gotham"/>
            </a:endParaRPr>
          </a:p>
          <a:p>
            <a:pPr algn="just">
              <a:lnSpc>
                <a:spcPts val="3499"/>
              </a:lnSpc>
              <a:spcBef>
                <a:spcPct val="0"/>
              </a:spcBef>
            </a:pPr>
            <a:endParaRPr lang="pt-BR" sz="2450" dirty="0">
              <a:solidFill>
                <a:srgbClr val="000000"/>
              </a:solidFill>
              <a:latin typeface="Gotham"/>
              <a:ea typeface="Gotham"/>
              <a:cs typeface="Gotham"/>
            </a:endParaRPr>
          </a:p>
          <a:p>
            <a:pPr algn="just">
              <a:lnSpc>
                <a:spcPts val="3499"/>
              </a:lnSpc>
              <a:spcBef>
                <a:spcPct val="0"/>
              </a:spcBef>
            </a:pPr>
            <a:endParaRPr lang="pt-BR" sz="2450" dirty="0">
              <a:solidFill>
                <a:srgbClr val="000000"/>
              </a:solidFill>
              <a:latin typeface="Gotham"/>
              <a:ea typeface="Gotham"/>
              <a:cs typeface="Gotham"/>
            </a:endParaRPr>
          </a:p>
          <a:p>
            <a:pPr algn="just">
              <a:lnSpc>
                <a:spcPts val="3499"/>
              </a:lnSpc>
              <a:spcBef>
                <a:spcPct val="0"/>
              </a:spcBef>
            </a:pPr>
            <a:endParaRPr lang="pt-BR" sz="2450" dirty="0">
              <a:latin typeface="Gotham"/>
              <a:cs typeface="Gotham"/>
            </a:endParaRPr>
          </a:p>
        </p:txBody>
      </p:sp>
      <p:sp>
        <p:nvSpPr>
          <p:cNvPr id="9" name="TextBox 5">
            <a:extLst>
              <a:ext uri="{FF2B5EF4-FFF2-40B4-BE49-F238E27FC236}">
                <a16:creationId xmlns:a16="http://schemas.microsoft.com/office/drawing/2014/main" id="{99E2AFF9-6040-3B78-5D61-929EF44F6378}"/>
              </a:ext>
            </a:extLst>
          </p:cNvPr>
          <p:cNvSpPr txBox="1"/>
          <p:nvPr/>
        </p:nvSpPr>
        <p:spPr>
          <a:xfrm>
            <a:off x="970721" y="2256457"/>
            <a:ext cx="13316742" cy="2884508"/>
          </a:xfrm>
          <a:prstGeom prst="rect">
            <a:avLst/>
          </a:prstGeom>
        </p:spPr>
        <p:txBody>
          <a:bodyPr wrap="square" lIns="0" tIns="0" rIns="0" bIns="0" rtlCol="0" anchor="t">
            <a:spAutoFit/>
          </a:bodyPr>
          <a:lstStyle/>
          <a:p>
            <a:pPr algn="just"/>
            <a:r>
              <a:rPr lang="pt-BR" sz="2200" b="1" dirty="0">
                <a:solidFill>
                  <a:srgbClr val="034F6E"/>
                </a:solidFill>
                <a:latin typeface="Calibri"/>
                <a:ea typeface="Calibri"/>
                <a:cs typeface="Calibri"/>
                <a:sym typeface="Gotham"/>
              </a:rPr>
              <a:t>Alteração simples e </a:t>
            </a:r>
            <a:r>
              <a:rPr lang="pt-BR" sz="2200" b="1" dirty="0" smtClean="0">
                <a:solidFill>
                  <a:srgbClr val="034F6E"/>
                </a:solidFill>
                <a:latin typeface="Calibri"/>
                <a:ea typeface="Calibri"/>
                <a:cs typeface="Calibri"/>
                <a:sym typeface="Gotham"/>
              </a:rPr>
              <a:t>prorrogação </a:t>
            </a:r>
            <a:r>
              <a:rPr lang="pt-BR" sz="2200" b="1" dirty="0">
                <a:solidFill>
                  <a:srgbClr val="034F6E"/>
                </a:solidFill>
                <a:latin typeface="Calibri"/>
                <a:ea typeface="Calibri"/>
                <a:cs typeface="Calibri"/>
                <a:sym typeface="Gotham"/>
              </a:rPr>
              <a:t>de ofício:</a:t>
            </a:r>
            <a:r>
              <a:rPr lang="pt-BR" sz="2200" dirty="0">
                <a:solidFill>
                  <a:srgbClr val="000000"/>
                </a:solidFill>
                <a:latin typeface="Calibri"/>
                <a:ea typeface="Calibri"/>
                <a:cs typeface="Calibri"/>
                <a:sym typeface="Gotham"/>
              </a:rPr>
              <a:t>  As hipóteses de alteração simples e a prorrogação de ofício devem ser apostiladas ao instrumento, sendo dispensada a formalização de termo aditivo;</a:t>
            </a:r>
            <a:endParaRPr lang="pt-BR" sz="2200" dirty="0">
              <a:ea typeface="Calibri"/>
              <a:cs typeface="Calibri"/>
            </a:endParaRPr>
          </a:p>
          <a:p>
            <a:pPr algn="just">
              <a:lnSpc>
                <a:spcPts val="3499"/>
              </a:lnSpc>
              <a:spcBef>
                <a:spcPct val="0"/>
              </a:spcBef>
            </a:pPr>
            <a:endParaRPr lang="pt-BR" sz="2200" dirty="0">
              <a:solidFill>
                <a:srgbClr val="000000"/>
              </a:solidFill>
              <a:latin typeface="Calibri"/>
              <a:ea typeface="Calibri"/>
              <a:cs typeface="Calibri"/>
            </a:endParaRPr>
          </a:p>
          <a:p>
            <a:pPr algn="just">
              <a:lnSpc>
                <a:spcPts val="3499"/>
              </a:lnSpc>
              <a:spcBef>
                <a:spcPct val="0"/>
              </a:spcBef>
            </a:pPr>
            <a:endParaRPr lang="pt-BR" sz="2450" dirty="0">
              <a:solidFill>
                <a:srgbClr val="000000"/>
              </a:solidFill>
              <a:latin typeface="Gotham"/>
              <a:ea typeface="Gotham"/>
              <a:cs typeface="Gotham"/>
            </a:endParaRPr>
          </a:p>
          <a:p>
            <a:pPr algn="just">
              <a:lnSpc>
                <a:spcPts val="3499"/>
              </a:lnSpc>
              <a:spcBef>
                <a:spcPct val="0"/>
              </a:spcBef>
            </a:pPr>
            <a:endParaRPr lang="pt-BR" sz="2450" dirty="0">
              <a:solidFill>
                <a:srgbClr val="000000"/>
              </a:solidFill>
              <a:latin typeface="Gotham"/>
              <a:ea typeface="Gotham"/>
              <a:cs typeface="Gotham"/>
            </a:endParaRPr>
          </a:p>
          <a:p>
            <a:pPr algn="just">
              <a:lnSpc>
                <a:spcPts val="3499"/>
              </a:lnSpc>
              <a:spcBef>
                <a:spcPct val="0"/>
              </a:spcBef>
            </a:pPr>
            <a:endParaRPr lang="pt-BR" sz="2450" dirty="0">
              <a:solidFill>
                <a:srgbClr val="000000"/>
              </a:solidFill>
              <a:latin typeface="Gotham"/>
              <a:ea typeface="Gotham"/>
              <a:cs typeface="Gotham"/>
            </a:endParaRPr>
          </a:p>
          <a:p>
            <a:pPr algn="just">
              <a:lnSpc>
                <a:spcPts val="3499"/>
              </a:lnSpc>
              <a:spcBef>
                <a:spcPct val="0"/>
              </a:spcBef>
            </a:pPr>
            <a:endParaRPr lang="pt-BR" sz="2450" dirty="0">
              <a:latin typeface="Gotham"/>
              <a:cs typeface="Gotham"/>
            </a:endParaRPr>
          </a:p>
        </p:txBody>
      </p:sp>
      <p:sp>
        <p:nvSpPr>
          <p:cNvPr id="12" name="TextBox 5">
            <a:extLst>
              <a:ext uri="{FF2B5EF4-FFF2-40B4-BE49-F238E27FC236}">
                <a16:creationId xmlns:a16="http://schemas.microsoft.com/office/drawing/2014/main" id="{A8BC8349-1ABB-FAA6-3E1E-BAAF9470D4C4}"/>
              </a:ext>
            </a:extLst>
          </p:cNvPr>
          <p:cNvSpPr txBox="1"/>
          <p:nvPr/>
        </p:nvSpPr>
        <p:spPr>
          <a:xfrm>
            <a:off x="970721" y="3460417"/>
            <a:ext cx="13316742" cy="2884508"/>
          </a:xfrm>
          <a:prstGeom prst="rect">
            <a:avLst/>
          </a:prstGeom>
        </p:spPr>
        <p:txBody>
          <a:bodyPr wrap="square" lIns="0" tIns="0" rIns="0" bIns="0" rtlCol="0" anchor="t">
            <a:spAutoFit/>
          </a:bodyPr>
          <a:lstStyle/>
          <a:p>
            <a:pPr algn="just"/>
            <a:r>
              <a:rPr lang="pt-BR" sz="2200" b="1" dirty="0">
                <a:solidFill>
                  <a:srgbClr val="034F6E"/>
                </a:solidFill>
                <a:latin typeface="Calibri"/>
                <a:ea typeface="Calibri"/>
                <a:cs typeface="Calibri"/>
                <a:sym typeface="Gotham"/>
              </a:rPr>
              <a:t>Prazo de solicitação:</a:t>
            </a:r>
            <a:r>
              <a:rPr lang="pt-BR" sz="2200" dirty="0">
                <a:solidFill>
                  <a:srgbClr val="000000"/>
                </a:solidFill>
                <a:latin typeface="Calibri"/>
                <a:ea typeface="Calibri"/>
                <a:cs typeface="Calibri"/>
                <a:sym typeface="Gotham"/>
              </a:rPr>
              <a:t>  A proposta de alteração do instrumento deverá ser encaminhada até </a:t>
            </a:r>
            <a:r>
              <a:rPr lang="pt-BR" sz="2200" b="1" dirty="0">
                <a:solidFill>
                  <a:srgbClr val="000000"/>
                </a:solidFill>
                <a:latin typeface="Calibri"/>
                <a:ea typeface="Calibri"/>
                <a:cs typeface="Calibri"/>
                <a:sym typeface="Gotham"/>
              </a:rPr>
              <a:t>45 </a:t>
            </a:r>
            <a:r>
              <a:rPr lang="pt-BR" sz="2200" dirty="0">
                <a:solidFill>
                  <a:srgbClr val="000000"/>
                </a:solidFill>
                <a:latin typeface="Calibri"/>
                <a:ea typeface="Calibri"/>
                <a:cs typeface="Calibri"/>
                <a:sym typeface="Gotham"/>
              </a:rPr>
              <a:t>dias antes do término de sua vigência;</a:t>
            </a:r>
            <a:endParaRPr lang="pt-BR" sz="2200" dirty="0">
              <a:ea typeface="Calibri"/>
              <a:cs typeface="Calibri"/>
            </a:endParaRPr>
          </a:p>
          <a:p>
            <a:pPr algn="just">
              <a:lnSpc>
                <a:spcPts val="3499"/>
              </a:lnSpc>
              <a:spcBef>
                <a:spcPct val="0"/>
              </a:spcBef>
            </a:pPr>
            <a:endParaRPr lang="pt-BR" sz="2200" dirty="0">
              <a:solidFill>
                <a:srgbClr val="000000"/>
              </a:solidFill>
              <a:latin typeface="Calibri"/>
              <a:ea typeface="Calibri"/>
              <a:cs typeface="Calibri"/>
            </a:endParaRPr>
          </a:p>
          <a:p>
            <a:pPr algn="just">
              <a:lnSpc>
                <a:spcPts val="3499"/>
              </a:lnSpc>
              <a:spcBef>
                <a:spcPct val="0"/>
              </a:spcBef>
            </a:pPr>
            <a:endParaRPr lang="pt-BR" sz="2450" dirty="0">
              <a:solidFill>
                <a:srgbClr val="000000"/>
              </a:solidFill>
              <a:latin typeface="Gotham"/>
              <a:ea typeface="Gotham"/>
              <a:cs typeface="Gotham"/>
            </a:endParaRPr>
          </a:p>
          <a:p>
            <a:pPr algn="just">
              <a:lnSpc>
                <a:spcPts val="3499"/>
              </a:lnSpc>
              <a:spcBef>
                <a:spcPct val="0"/>
              </a:spcBef>
            </a:pPr>
            <a:endParaRPr lang="pt-BR" sz="2450" dirty="0">
              <a:solidFill>
                <a:srgbClr val="000000"/>
              </a:solidFill>
              <a:latin typeface="Gotham"/>
              <a:ea typeface="Gotham"/>
              <a:cs typeface="Gotham"/>
            </a:endParaRPr>
          </a:p>
          <a:p>
            <a:pPr algn="just">
              <a:lnSpc>
                <a:spcPts val="3499"/>
              </a:lnSpc>
              <a:spcBef>
                <a:spcPct val="0"/>
              </a:spcBef>
            </a:pPr>
            <a:endParaRPr lang="pt-BR" sz="2450" dirty="0">
              <a:solidFill>
                <a:srgbClr val="000000"/>
              </a:solidFill>
              <a:latin typeface="Gotham"/>
              <a:ea typeface="Gotham"/>
              <a:cs typeface="Gotham"/>
            </a:endParaRPr>
          </a:p>
          <a:p>
            <a:pPr algn="just">
              <a:lnSpc>
                <a:spcPts val="3499"/>
              </a:lnSpc>
              <a:spcBef>
                <a:spcPct val="0"/>
              </a:spcBef>
            </a:pPr>
            <a:endParaRPr lang="pt-BR" sz="2450" dirty="0">
              <a:latin typeface="Gotham"/>
              <a:cs typeface="Gotham"/>
            </a:endParaRPr>
          </a:p>
        </p:txBody>
      </p:sp>
      <p:sp>
        <p:nvSpPr>
          <p:cNvPr id="14" name="TextBox 5">
            <a:extLst>
              <a:ext uri="{FF2B5EF4-FFF2-40B4-BE49-F238E27FC236}">
                <a16:creationId xmlns:a16="http://schemas.microsoft.com/office/drawing/2014/main" id="{CC3214B7-BA4F-52EA-C40C-E1B6A5B33FA0}"/>
              </a:ext>
            </a:extLst>
          </p:cNvPr>
          <p:cNvSpPr txBox="1"/>
          <p:nvPr/>
        </p:nvSpPr>
        <p:spPr>
          <a:xfrm>
            <a:off x="970721" y="4511977"/>
            <a:ext cx="13316742" cy="4238724"/>
          </a:xfrm>
          <a:prstGeom prst="rect">
            <a:avLst/>
          </a:prstGeom>
        </p:spPr>
        <p:txBody>
          <a:bodyPr wrap="square" lIns="0" tIns="0" rIns="0" bIns="0" rtlCol="0" anchor="t">
            <a:spAutoFit/>
          </a:bodyPr>
          <a:lstStyle/>
          <a:p>
            <a:pPr algn="just"/>
            <a:r>
              <a:rPr lang="pt-BR" sz="2200" b="1" dirty="0">
                <a:solidFill>
                  <a:srgbClr val="034F6E"/>
                </a:solidFill>
                <a:latin typeface="Calibri"/>
                <a:ea typeface="Calibri"/>
                <a:cs typeface="Calibri"/>
                <a:sym typeface="Gotham"/>
              </a:rPr>
              <a:t>Tramitação:</a:t>
            </a:r>
            <a:r>
              <a:rPr lang="pt-BR" sz="2200" dirty="0">
                <a:solidFill>
                  <a:srgbClr val="000000"/>
                </a:solidFill>
                <a:latin typeface="Calibri"/>
                <a:ea typeface="Calibri"/>
                <a:cs typeface="Calibri"/>
                <a:sym typeface="Gotham"/>
              </a:rPr>
              <a:t>  A proposta de alteração deverá ser registrada e tramitada no Sigcon-MG - Módulo Saída, acompanhada de justificativa e, no caso de termo aditivo, da documentação prevista nos checklists da  Resolução Conjunta Segov/AGE nº  001/2024.</a:t>
            </a:r>
          </a:p>
          <a:p>
            <a:pPr algn="just"/>
            <a:endParaRPr lang="pt-BR" sz="2200" dirty="0">
              <a:solidFill>
                <a:srgbClr val="000000"/>
              </a:solidFill>
              <a:latin typeface="Calibri"/>
              <a:ea typeface="Calibri"/>
              <a:cs typeface="Calibri"/>
              <a:sym typeface="Gotham"/>
            </a:endParaRPr>
          </a:p>
          <a:p>
            <a:pPr algn="just"/>
            <a:endParaRPr lang="pt-BR" sz="2200" dirty="0">
              <a:solidFill>
                <a:srgbClr val="000000"/>
              </a:solidFill>
              <a:latin typeface="Calibri"/>
              <a:ea typeface="Calibri"/>
              <a:cs typeface="Calibri"/>
              <a:sym typeface="Gotham"/>
            </a:endParaRPr>
          </a:p>
          <a:p>
            <a:pPr algn="just"/>
            <a:endParaRPr lang="pt-BR" sz="2200" dirty="0">
              <a:ea typeface="Calibri"/>
              <a:cs typeface="Calibri"/>
            </a:endParaRPr>
          </a:p>
          <a:p>
            <a:pPr algn="just">
              <a:lnSpc>
                <a:spcPts val="3499"/>
              </a:lnSpc>
              <a:spcBef>
                <a:spcPct val="0"/>
              </a:spcBef>
            </a:pPr>
            <a:endParaRPr lang="pt-BR" sz="2200" dirty="0">
              <a:solidFill>
                <a:srgbClr val="000000"/>
              </a:solidFill>
              <a:latin typeface="Calibri"/>
              <a:ea typeface="Calibri"/>
              <a:cs typeface="Calibri"/>
            </a:endParaRPr>
          </a:p>
          <a:p>
            <a:pPr algn="just">
              <a:lnSpc>
                <a:spcPts val="3499"/>
              </a:lnSpc>
              <a:spcBef>
                <a:spcPct val="0"/>
              </a:spcBef>
            </a:pPr>
            <a:endParaRPr lang="pt-BR" sz="2450" dirty="0">
              <a:solidFill>
                <a:srgbClr val="000000"/>
              </a:solidFill>
              <a:latin typeface="Gotham"/>
              <a:ea typeface="Gotham"/>
              <a:cs typeface="Gotham"/>
            </a:endParaRPr>
          </a:p>
          <a:p>
            <a:pPr algn="just">
              <a:lnSpc>
                <a:spcPts val="3499"/>
              </a:lnSpc>
              <a:spcBef>
                <a:spcPct val="0"/>
              </a:spcBef>
            </a:pPr>
            <a:endParaRPr lang="pt-BR" sz="2450" dirty="0">
              <a:solidFill>
                <a:srgbClr val="000000"/>
              </a:solidFill>
              <a:latin typeface="Gotham"/>
              <a:ea typeface="Gotham"/>
              <a:cs typeface="Gotham"/>
            </a:endParaRPr>
          </a:p>
          <a:p>
            <a:pPr algn="just">
              <a:lnSpc>
                <a:spcPts val="3499"/>
              </a:lnSpc>
              <a:spcBef>
                <a:spcPct val="0"/>
              </a:spcBef>
            </a:pPr>
            <a:endParaRPr lang="pt-BR" sz="2450" dirty="0">
              <a:solidFill>
                <a:srgbClr val="000000"/>
              </a:solidFill>
              <a:latin typeface="Gotham"/>
              <a:ea typeface="Gotham"/>
              <a:cs typeface="Gotham"/>
            </a:endParaRPr>
          </a:p>
          <a:p>
            <a:pPr algn="just">
              <a:lnSpc>
                <a:spcPts val="3499"/>
              </a:lnSpc>
              <a:spcBef>
                <a:spcPct val="0"/>
              </a:spcBef>
            </a:pPr>
            <a:endParaRPr lang="pt-BR" sz="2450" dirty="0">
              <a:latin typeface="Gotham"/>
              <a:cs typeface="Gotham"/>
            </a:endParaRPr>
          </a:p>
        </p:txBody>
      </p:sp>
      <p:sp>
        <p:nvSpPr>
          <p:cNvPr id="16" name="Retângulo 15">
            <a:extLst>
              <a:ext uri="{FF2B5EF4-FFF2-40B4-BE49-F238E27FC236}">
                <a16:creationId xmlns:a16="http://schemas.microsoft.com/office/drawing/2014/main" id="{3903F9E8-D372-46FA-67B6-736927771759}"/>
              </a:ext>
            </a:extLst>
          </p:cNvPr>
          <p:cNvSpPr/>
          <p:nvPr/>
        </p:nvSpPr>
        <p:spPr>
          <a:xfrm>
            <a:off x="723297" y="8832611"/>
            <a:ext cx="10350116" cy="1452851"/>
          </a:xfrm>
          <a:prstGeom prst="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pt-BR" sz="1200" dirty="0">
              <a:solidFill>
                <a:srgbClr val="000000"/>
              </a:solidFill>
              <a:latin typeface="Aptos"/>
            </a:endParaRPr>
          </a:p>
          <a:p>
            <a:pPr algn="ctr"/>
            <a:endParaRPr lang="pt-BR" sz="1200" dirty="0">
              <a:solidFill>
                <a:srgbClr val="000000"/>
              </a:solidFill>
              <a:latin typeface="Aptos"/>
            </a:endParaRPr>
          </a:p>
          <a:p>
            <a:pPr algn="ctr"/>
            <a:endParaRPr lang="pt-BR" sz="1200" dirty="0">
              <a:solidFill>
                <a:srgbClr val="000000"/>
              </a:solidFill>
              <a:latin typeface="Aptos"/>
            </a:endParaRPr>
          </a:p>
        </p:txBody>
      </p:sp>
      <p:sp>
        <p:nvSpPr>
          <p:cNvPr id="20" name="CaixaDeTexto 9">
            <a:extLst>
              <a:ext uri="{FF2B5EF4-FFF2-40B4-BE49-F238E27FC236}">
                <a16:creationId xmlns:a16="http://schemas.microsoft.com/office/drawing/2014/main" id="{5AE2A73C-3423-6E81-1351-35E5F80F7DD1}"/>
              </a:ext>
            </a:extLst>
          </p:cNvPr>
          <p:cNvSpPr txBox="1"/>
          <p:nvPr/>
        </p:nvSpPr>
        <p:spPr>
          <a:xfrm>
            <a:off x="1537804" y="9085133"/>
            <a:ext cx="8729258" cy="120032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 typeface="Arial"/>
              <a:buChar char="•"/>
            </a:pPr>
            <a:r>
              <a:rPr lang="pt-BR" b="1" dirty="0">
                <a:ea typeface="+mn-lt"/>
                <a:cs typeface="+mn-lt"/>
              </a:rPr>
              <a:t>É vedada em qualquer hipótese, a alteração do convênio de saída que modifique o núcleo de finalidade do instrumento jurídico celebrado.</a:t>
            </a:r>
          </a:p>
          <a:p>
            <a:pPr marL="285750" indent="-285750">
              <a:buFont typeface="Arial"/>
              <a:buChar char="•"/>
            </a:pPr>
            <a:endParaRPr lang="pt-BR" b="1" dirty="0">
              <a:ea typeface="+mn-lt"/>
              <a:cs typeface="+mn-lt"/>
            </a:endParaRPr>
          </a:p>
          <a:p>
            <a:pPr marL="285750" indent="-285750">
              <a:buFont typeface="Arial"/>
              <a:buChar char="•"/>
            </a:pPr>
            <a:endParaRPr lang="pt-BR" b="1" dirty="0">
              <a:ea typeface="+mn-lt"/>
              <a:cs typeface="+mn-lt"/>
            </a:endParaRPr>
          </a:p>
        </p:txBody>
      </p:sp>
    </p:spTree>
    <p:extLst>
      <p:ext uri="{BB962C8B-B14F-4D97-AF65-F5344CB8AC3E}">
        <p14:creationId xmlns:p14="http://schemas.microsoft.com/office/powerpoint/2010/main" val="2851701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ppt_x"/>
                                          </p:val>
                                        </p:tav>
                                        <p:tav tm="100000">
                                          <p:val>
                                            <p:strVal val="#ppt_x"/>
                                          </p:val>
                                        </p:tav>
                                      </p:tavLst>
                                    </p:anim>
                                    <p:anim calcmode="lin" valueType="num">
                                      <p:cBhvr additive="base">
                                        <p:cTn id="32" dur="500" fill="hold"/>
                                        <p:tgtEl>
                                          <p:spTgt spid="1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additive="base">
                                        <p:cTn id="35" dur="500" fill="hold"/>
                                        <p:tgtEl>
                                          <p:spTgt spid="20"/>
                                        </p:tgtEl>
                                        <p:attrNameLst>
                                          <p:attrName>ppt_x</p:attrName>
                                        </p:attrNameLst>
                                      </p:cBhvr>
                                      <p:tavLst>
                                        <p:tav tm="0">
                                          <p:val>
                                            <p:strVal val="#ppt_x"/>
                                          </p:val>
                                        </p:tav>
                                        <p:tav tm="100000">
                                          <p:val>
                                            <p:strVal val="#ppt_x"/>
                                          </p:val>
                                        </p:tav>
                                      </p:tavLst>
                                    </p:anim>
                                    <p:anim calcmode="lin" valueType="num">
                                      <p:cBhvr additive="base">
                                        <p:cTn id="3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9" grpId="0"/>
      <p:bldP spid="12" grpId="0"/>
      <p:bldP spid="14" grpId="0"/>
      <p:bldP spid="16" grpId="0" animBg="1"/>
      <p:bldP spid="2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FFCD36-E4B2-4895-B049-214BF0A6F999}"/>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FD92719A-CB2E-CE59-101C-D1B28E4F14F9}"/>
              </a:ext>
            </a:extLst>
          </p:cNvPr>
          <p:cNvSpPr/>
          <p:nvPr/>
        </p:nvSpPr>
        <p:spPr>
          <a:xfrm>
            <a:off x="0" y="0"/>
            <a:ext cx="731454" cy="10287000"/>
          </a:xfrm>
          <a:custGeom>
            <a:avLst/>
            <a:gdLst/>
            <a:ahLst/>
            <a:cxnLst/>
            <a:rect l="l" t="t" r="r" b="b"/>
            <a:pathLst>
              <a:path w="731454" h="10287000">
                <a:moveTo>
                  <a:pt x="0" y="0"/>
                </a:moveTo>
                <a:lnTo>
                  <a:pt x="731454" y="0"/>
                </a:lnTo>
                <a:lnTo>
                  <a:pt x="731454" y="10287000"/>
                </a:lnTo>
                <a:lnTo>
                  <a:pt x="0" y="10287000"/>
                </a:lnTo>
                <a:lnTo>
                  <a:pt x="0" y="0"/>
                </a:lnTo>
                <a:close/>
              </a:path>
            </a:pathLst>
          </a:custGeom>
          <a:blipFill>
            <a:blip r:embed="rId2"/>
            <a:stretch>
              <a:fillRect r="-2400226"/>
            </a:stretch>
          </a:blipFill>
        </p:spPr>
      </p:sp>
      <p:sp>
        <p:nvSpPr>
          <p:cNvPr id="3" name="Freeform 3">
            <a:extLst>
              <a:ext uri="{FF2B5EF4-FFF2-40B4-BE49-F238E27FC236}">
                <a16:creationId xmlns:a16="http://schemas.microsoft.com/office/drawing/2014/main" id="{C7212B59-4724-67B0-A620-1B20DD4109FD}"/>
              </a:ext>
            </a:extLst>
          </p:cNvPr>
          <p:cNvSpPr/>
          <p:nvPr/>
        </p:nvSpPr>
        <p:spPr>
          <a:xfrm>
            <a:off x="14732871" y="9032040"/>
            <a:ext cx="3136874" cy="858719"/>
          </a:xfrm>
          <a:custGeom>
            <a:avLst/>
            <a:gdLst/>
            <a:ahLst/>
            <a:cxnLst/>
            <a:rect l="l" t="t" r="r" b="b"/>
            <a:pathLst>
              <a:path w="3136874" h="858719">
                <a:moveTo>
                  <a:pt x="0" y="0"/>
                </a:moveTo>
                <a:lnTo>
                  <a:pt x="3136874" y="0"/>
                </a:lnTo>
                <a:lnTo>
                  <a:pt x="3136874" y="858720"/>
                </a:lnTo>
                <a:lnTo>
                  <a:pt x="0" y="858720"/>
                </a:lnTo>
                <a:lnTo>
                  <a:pt x="0" y="0"/>
                </a:lnTo>
                <a:close/>
              </a:path>
            </a:pathLst>
          </a:custGeom>
          <a:blipFill>
            <a:blip r:embed="rId3"/>
            <a:stretch>
              <a:fillRect/>
            </a:stretch>
          </a:blipFill>
        </p:spPr>
      </p:sp>
      <p:sp>
        <p:nvSpPr>
          <p:cNvPr id="8" name="Retângulo 7">
            <a:extLst>
              <a:ext uri="{FF2B5EF4-FFF2-40B4-BE49-F238E27FC236}">
                <a16:creationId xmlns:a16="http://schemas.microsoft.com/office/drawing/2014/main" id="{12D46F6A-75C3-19C5-7F84-004C7C93B29D}"/>
              </a:ext>
            </a:extLst>
          </p:cNvPr>
          <p:cNvSpPr/>
          <p:nvPr/>
        </p:nvSpPr>
        <p:spPr>
          <a:xfrm>
            <a:off x="729662" y="2601"/>
            <a:ext cx="8417127" cy="807906"/>
          </a:xfrm>
          <a:prstGeom prst="rect">
            <a:avLst/>
          </a:prstGeom>
          <a:solidFill>
            <a:srgbClr val="DFE1E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0" name="CaixaDeTexto 9">
            <a:extLst>
              <a:ext uri="{FF2B5EF4-FFF2-40B4-BE49-F238E27FC236}">
                <a16:creationId xmlns:a16="http://schemas.microsoft.com/office/drawing/2014/main" id="{3861CEE0-0A0F-50A5-7B3F-3B5EF4B3C746}"/>
              </a:ext>
            </a:extLst>
          </p:cNvPr>
          <p:cNvSpPr txBox="1"/>
          <p:nvPr/>
        </p:nvSpPr>
        <p:spPr>
          <a:xfrm>
            <a:off x="734493" y="-101105"/>
            <a:ext cx="6368275" cy="923330"/>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r>
              <a:rPr lang="pt-BR" sz="5400" b="1" dirty="0">
                <a:solidFill>
                  <a:srgbClr val="034F6E"/>
                </a:solidFill>
                <a:ea typeface="Calibri"/>
                <a:cs typeface="Calibri"/>
              </a:rPr>
              <a:t>Alteração</a:t>
            </a:r>
          </a:p>
        </p:txBody>
      </p:sp>
      <p:sp>
        <p:nvSpPr>
          <p:cNvPr id="23" name="TextBox 5">
            <a:extLst>
              <a:ext uri="{FF2B5EF4-FFF2-40B4-BE49-F238E27FC236}">
                <a16:creationId xmlns:a16="http://schemas.microsoft.com/office/drawing/2014/main" id="{A86DD5D9-D54C-0493-CB96-5FACD73C9786}"/>
              </a:ext>
            </a:extLst>
          </p:cNvPr>
          <p:cNvSpPr txBox="1"/>
          <p:nvPr/>
        </p:nvSpPr>
        <p:spPr>
          <a:xfrm>
            <a:off x="970721" y="1174417"/>
            <a:ext cx="13316742" cy="2884508"/>
          </a:xfrm>
          <a:prstGeom prst="rect">
            <a:avLst/>
          </a:prstGeom>
        </p:spPr>
        <p:txBody>
          <a:bodyPr wrap="square" lIns="0" tIns="0" rIns="0" bIns="0" rtlCol="0" anchor="t">
            <a:spAutoFit/>
          </a:bodyPr>
          <a:lstStyle/>
          <a:p>
            <a:pPr algn="just"/>
            <a:r>
              <a:rPr lang="pt-BR" sz="2200" b="1" dirty="0">
                <a:solidFill>
                  <a:srgbClr val="034F6E"/>
                </a:solidFill>
                <a:latin typeface="Calibri"/>
                <a:ea typeface="Calibri"/>
                <a:cs typeface="Calibri"/>
                <a:sym typeface="Gotham"/>
              </a:rPr>
              <a:t>Formalização de termo aditivo:</a:t>
            </a:r>
            <a:r>
              <a:rPr lang="pt-BR" sz="2200" dirty="0">
                <a:solidFill>
                  <a:srgbClr val="000000"/>
                </a:solidFill>
                <a:latin typeface="Calibri"/>
                <a:ea typeface="Calibri"/>
                <a:cs typeface="Calibri"/>
                <a:sym typeface="Gotham"/>
              </a:rPr>
              <a:t> O convênio de saída poderá ser aditado para alteração do objeto, mediante a formalização de termo aditivo que tenha por objetivo:</a:t>
            </a:r>
            <a:endParaRPr lang="pt-BR" sz="2200" dirty="0">
              <a:solidFill>
                <a:srgbClr val="000000"/>
              </a:solidFill>
              <a:latin typeface="Calibri"/>
              <a:ea typeface="Calibri"/>
              <a:cs typeface="Calibri"/>
            </a:endParaRPr>
          </a:p>
          <a:p>
            <a:pPr algn="just">
              <a:lnSpc>
                <a:spcPts val="3499"/>
              </a:lnSpc>
              <a:spcBef>
                <a:spcPct val="0"/>
              </a:spcBef>
            </a:pPr>
            <a:endParaRPr lang="pt-BR" sz="2200" dirty="0">
              <a:solidFill>
                <a:srgbClr val="000000"/>
              </a:solidFill>
              <a:latin typeface="Calibri"/>
              <a:ea typeface="Calibri"/>
              <a:cs typeface="Calibri"/>
            </a:endParaRPr>
          </a:p>
          <a:p>
            <a:pPr algn="just">
              <a:lnSpc>
                <a:spcPts val="3499"/>
              </a:lnSpc>
              <a:spcBef>
                <a:spcPct val="0"/>
              </a:spcBef>
            </a:pPr>
            <a:endParaRPr lang="pt-BR" sz="2450" dirty="0">
              <a:solidFill>
                <a:srgbClr val="000000"/>
              </a:solidFill>
              <a:latin typeface="Gotham"/>
              <a:ea typeface="Gotham"/>
              <a:cs typeface="Gotham"/>
            </a:endParaRPr>
          </a:p>
          <a:p>
            <a:pPr algn="just">
              <a:lnSpc>
                <a:spcPts val="3499"/>
              </a:lnSpc>
              <a:spcBef>
                <a:spcPct val="0"/>
              </a:spcBef>
            </a:pPr>
            <a:endParaRPr lang="pt-BR" sz="2450" dirty="0">
              <a:solidFill>
                <a:srgbClr val="000000"/>
              </a:solidFill>
              <a:latin typeface="Gotham"/>
              <a:ea typeface="Gotham"/>
              <a:cs typeface="Gotham"/>
            </a:endParaRPr>
          </a:p>
          <a:p>
            <a:pPr algn="just">
              <a:lnSpc>
                <a:spcPts val="3499"/>
              </a:lnSpc>
              <a:spcBef>
                <a:spcPct val="0"/>
              </a:spcBef>
            </a:pPr>
            <a:endParaRPr lang="pt-BR" sz="2450" dirty="0">
              <a:solidFill>
                <a:srgbClr val="000000"/>
              </a:solidFill>
              <a:latin typeface="Gotham"/>
              <a:ea typeface="Gotham"/>
              <a:cs typeface="Gotham"/>
            </a:endParaRPr>
          </a:p>
          <a:p>
            <a:pPr algn="just">
              <a:lnSpc>
                <a:spcPts val="3499"/>
              </a:lnSpc>
              <a:spcBef>
                <a:spcPct val="0"/>
              </a:spcBef>
            </a:pPr>
            <a:endParaRPr lang="pt-BR" sz="2450" dirty="0">
              <a:latin typeface="Gotham"/>
              <a:cs typeface="Gotham"/>
            </a:endParaRPr>
          </a:p>
        </p:txBody>
      </p:sp>
      <p:sp>
        <p:nvSpPr>
          <p:cNvPr id="16" name="Retângulo 15">
            <a:extLst>
              <a:ext uri="{FF2B5EF4-FFF2-40B4-BE49-F238E27FC236}">
                <a16:creationId xmlns:a16="http://schemas.microsoft.com/office/drawing/2014/main" id="{DBB44143-EF67-783A-4DA0-28E93ED044D5}"/>
              </a:ext>
            </a:extLst>
          </p:cNvPr>
          <p:cNvSpPr/>
          <p:nvPr/>
        </p:nvSpPr>
        <p:spPr>
          <a:xfrm>
            <a:off x="723297" y="8832611"/>
            <a:ext cx="10350116" cy="1452851"/>
          </a:xfrm>
          <a:prstGeom prst="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pt-BR" sz="1200" dirty="0">
              <a:solidFill>
                <a:srgbClr val="000000"/>
              </a:solidFill>
              <a:latin typeface="Aptos"/>
            </a:endParaRPr>
          </a:p>
          <a:p>
            <a:pPr algn="ctr"/>
            <a:endParaRPr lang="pt-BR" sz="1200" dirty="0">
              <a:solidFill>
                <a:srgbClr val="000000"/>
              </a:solidFill>
              <a:latin typeface="Aptos"/>
            </a:endParaRPr>
          </a:p>
          <a:p>
            <a:pPr algn="ctr"/>
            <a:endParaRPr lang="pt-BR" sz="1200" dirty="0">
              <a:solidFill>
                <a:srgbClr val="000000"/>
              </a:solidFill>
              <a:latin typeface="Aptos"/>
            </a:endParaRPr>
          </a:p>
        </p:txBody>
      </p:sp>
      <p:sp>
        <p:nvSpPr>
          <p:cNvPr id="20" name="CaixaDeTexto 9">
            <a:extLst>
              <a:ext uri="{FF2B5EF4-FFF2-40B4-BE49-F238E27FC236}">
                <a16:creationId xmlns:a16="http://schemas.microsoft.com/office/drawing/2014/main" id="{44F113AB-31F0-A647-D404-7892C309E003}"/>
              </a:ext>
            </a:extLst>
          </p:cNvPr>
          <p:cNvSpPr txBox="1"/>
          <p:nvPr/>
        </p:nvSpPr>
        <p:spPr>
          <a:xfrm>
            <a:off x="1762410" y="9108870"/>
            <a:ext cx="8729258" cy="203132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 typeface="Arial"/>
              <a:buChar char="•"/>
            </a:pPr>
            <a:r>
              <a:rPr lang="pt-BR" b="1" dirty="0">
                <a:ea typeface="+mn-lt"/>
                <a:cs typeface="+mn-lt"/>
              </a:rPr>
              <a:t>Durante a vigência do convênio de saída, via de regra, poderão ser formalizados até dois aditamentos que impliquem a reprogramação, ampliação ou redução do objeto.</a:t>
            </a:r>
          </a:p>
          <a:p>
            <a:pPr marL="285750" indent="-285750">
              <a:buFont typeface="Arial"/>
              <a:buChar char="•"/>
            </a:pPr>
            <a:endParaRPr lang="pt-BR" b="1" dirty="0">
              <a:ea typeface="+mn-lt"/>
              <a:cs typeface="+mn-lt"/>
            </a:endParaRPr>
          </a:p>
          <a:p>
            <a:pPr marL="285750" indent="-285750">
              <a:buFont typeface="Arial"/>
              <a:buChar char="•"/>
            </a:pPr>
            <a:endParaRPr lang="pt-BR" b="1" dirty="0">
              <a:ea typeface="+mn-lt"/>
              <a:cs typeface="+mn-lt"/>
            </a:endParaRPr>
          </a:p>
          <a:p>
            <a:pPr marL="285750" indent="-285750">
              <a:buFont typeface="Arial"/>
              <a:buChar char="•"/>
            </a:pPr>
            <a:endParaRPr lang="pt-BR" b="1" dirty="0">
              <a:ea typeface="+mn-lt"/>
              <a:cs typeface="+mn-lt"/>
            </a:endParaRPr>
          </a:p>
          <a:p>
            <a:pPr marL="285750" indent="-285750">
              <a:buFont typeface="Arial"/>
              <a:buChar char="•"/>
            </a:pPr>
            <a:endParaRPr lang="pt-BR" b="1" dirty="0">
              <a:ea typeface="+mn-lt"/>
              <a:cs typeface="+mn-lt"/>
            </a:endParaRPr>
          </a:p>
        </p:txBody>
      </p:sp>
      <p:sp>
        <p:nvSpPr>
          <p:cNvPr id="5" name="Retângulo: Cantos Arredondados 4">
            <a:extLst>
              <a:ext uri="{FF2B5EF4-FFF2-40B4-BE49-F238E27FC236}">
                <a16:creationId xmlns:a16="http://schemas.microsoft.com/office/drawing/2014/main" id="{C184E4A3-B32E-B3C2-9AE8-154987F8916C}"/>
              </a:ext>
            </a:extLst>
          </p:cNvPr>
          <p:cNvSpPr/>
          <p:nvPr/>
        </p:nvSpPr>
        <p:spPr>
          <a:xfrm>
            <a:off x="1069552" y="2733426"/>
            <a:ext cx="8656978" cy="1173710"/>
          </a:xfrm>
          <a:prstGeom prst="roundRect">
            <a:avLst/>
          </a:prstGeom>
          <a:solidFill>
            <a:schemeClr val="accent6"/>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pt-B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pt-BR" sz="2400" b="1" dirty="0">
                <a:ea typeface="Calibri"/>
                <a:cs typeface="Calibri"/>
              </a:rPr>
              <a:t>REPROGRAMAÇÃO DO OBJETO</a:t>
            </a:r>
          </a:p>
        </p:txBody>
      </p:sp>
      <p:sp>
        <p:nvSpPr>
          <p:cNvPr id="7" name="Retângulo: Cantos Arredondados 6">
            <a:extLst>
              <a:ext uri="{FF2B5EF4-FFF2-40B4-BE49-F238E27FC236}">
                <a16:creationId xmlns:a16="http://schemas.microsoft.com/office/drawing/2014/main" id="{CC012A02-2411-539D-854A-EBAAF2B3C707}"/>
              </a:ext>
            </a:extLst>
          </p:cNvPr>
          <p:cNvSpPr/>
          <p:nvPr/>
        </p:nvSpPr>
        <p:spPr>
          <a:xfrm>
            <a:off x="1613174" y="4127328"/>
            <a:ext cx="8656978" cy="1173710"/>
          </a:xfrm>
          <a:prstGeom prst="roundRect">
            <a:avLst/>
          </a:prstGeom>
          <a:solidFill>
            <a:schemeClr val="accent4"/>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pt-B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pt-BR" sz="2400" b="1" dirty="0">
                <a:ea typeface="Calibri"/>
                <a:cs typeface="Calibri"/>
              </a:rPr>
              <a:t>AMPLIAÇÃO DE OBJETO ENVOLVENDO SALDO DE ECONOMIA OBTIDA NA CONTRATAÇÃO OU RENDIMENTOS</a:t>
            </a:r>
          </a:p>
        </p:txBody>
      </p:sp>
      <p:sp>
        <p:nvSpPr>
          <p:cNvPr id="13" name="Retângulo: Cantos Arredondados 12">
            <a:extLst>
              <a:ext uri="{FF2B5EF4-FFF2-40B4-BE49-F238E27FC236}">
                <a16:creationId xmlns:a16="http://schemas.microsoft.com/office/drawing/2014/main" id="{97738DC5-6004-CB43-1A2F-B128EA7B364D}"/>
              </a:ext>
            </a:extLst>
          </p:cNvPr>
          <p:cNvSpPr/>
          <p:nvPr/>
        </p:nvSpPr>
        <p:spPr>
          <a:xfrm>
            <a:off x="2770113" y="5535169"/>
            <a:ext cx="8656978" cy="1173710"/>
          </a:xfrm>
          <a:prstGeom prst="roundRect">
            <a:avLst/>
          </a:prstGeom>
          <a:solidFill>
            <a:schemeClr val="accent5">
              <a:lumMod val="75000"/>
            </a:schemeClr>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pt-B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pt-BR" sz="2400" b="1" dirty="0">
                <a:ea typeface="Calibri"/>
                <a:cs typeface="Calibri"/>
              </a:rPr>
              <a:t>AMPLIAÇÃO DE OBJETO COM ACRÉSCIMO DE RECURSOS PELOS PARTÍCIPES</a:t>
            </a:r>
          </a:p>
        </p:txBody>
      </p:sp>
      <p:sp>
        <p:nvSpPr>
          <p:cNvPr id="17" name="Retângulo: Cantos Arredondados 16">
            <a:extLst>
              <a:ext uri="{FF2B5EF4-FFF2-40B4-BE49-F238E27FC236}">
                <a16:creationId xmlns:a16="http://schemas.microsoft.com/office/drawing/2014/main" id="{F95E1748-213F-FB08-ABE9-011584E29AD4}"/>
              </a:ext>
            </a:extLst>
          </p:cNvPr>
          <p:cNvSpPr/>
          <p:nvPr/>
        </p:nvSpPr>
        <p:spPr>
          <a:xfrm>
            <a:off x="3913113" y="7012705"/>
            <a:ext cx="8656978" cy="1173710"/>
          </a:xfrm>
          <a:prstGeom prst="roundRect">
            <a:avLst/>
          </a:prstGeom>
          <a:solidFill>
            <a:schemeClr val="accent1">
              <a:lumMod val="50000"/>
            </a:schemeClr>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pt-B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pt-BR" sz="2400" b="1" dirty="0">
                <a:ea typeface="Calibri"/>
                <a:cs typeface="Calibri"/>
              </a:rPr>
              <a:t>REDUÇÃO DO OBJETO QUANDO FOR COMPROVADO PELO CONVENENTE O DESEQUILÍBRIO ECONÔMICO-FINANCEIRO</a:t>
            </a:r>
          </a:p>
        </p:txBody>
      </p:sp>
    </p:spTree>
    <p:extLst>
      <p:ext uri="{BB962C8B-B14F-4D97-AF65-F5344CB8AC3E}">
        <p14:creationId xmlns:p14="http://schemas.microsoft.com/office/powerpoint/2010/main" val="3706696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additive="base">
                                        <p:cTn id="17" dur="500" fill="hold"/>
                                        <p:tgtEl>
                                          <p:spTgt spid="20"/>
                                        </p:tgtEl>
                                        <p:attrNameLst>
                                          <p:attrName>ppt_x</p:attrName>
                                        </p:attrNameLst>
                                      </p:cBhvr>
                                      <p:tavLst>
                                        <p:tav tm="0">
                                          <p:val>
                                            <p:strVal val="#ppt_x"/>
                                          </p:val>
                                        </p:tav>
                                        <p:tav tm="100000">
                                          <p:val>
                                            <p:strVal val="#ppt_x"/>
                                          </p:val>
                                        </p:tav>
                                      </p:tavLst>
                                    </p:anim>
                                    <p:anim calcmode="lin" valueType="num">
                                      <p:cBhvr additive="base">
                                        <p:cTn id="1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fill="hold"/>
                                        <p:tgtEl>
                                          <p:spTgt spid="7"/>
                                        </p:tgtEl>
                                        <p:attrNameLst>
                                          <p:attrName>ppt_x</p:attrName>
                                        </p:attrNameLst>
                                      </p:cBhvr>
                                      <p:tavLst>
                                        <p:tav tm="0">
                                          <p:val>
                                            <p:strVal val="#ppt_x"/>
                                          </p:val>
                                        </p:tav>
                                        <p:tav tm="100000">
                                          <p:val>
                                            <p:strVal val="#ppt_x"/>
                                          </p:val>
                                        </p:tav>
                                      </p:tavLst>
                                    </p:anim>
                                    <p:anim calcmode="lin" valueType="num">
                                      <p:cBhvr additive="base">
                                        <p:cTn id="3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500" fill="hold"/>
                                        <p:tgtEl>
                                          <p:spTgt spid="13"/>
                                        </p:tgtEl>
                                        <p:attrNameLst>
                                          <p:attrName>ppt_x</p:attrName>
                                        </p:attrNameLst>
                                      </p:cBhvr>
                                      <p:tavLst>
                                        <p:tav tm="0">
                                          <p:val>
                                            <p:strVal val="#ppt_x"/>
                                          </p:val>
                                        </p:tav>
                                        <p:tav tm="100000">
                                          <p:val>
                                            <p:strVal val="#ppt_x"/>
                                          </p:val>
                                        </p:tav>
                                      </p:tavLst>
                                    </p:anim>
                                    <p:anim calcmode="lin" valueType="num">
                                      <p:cBhvr additive="base">
                                        <p:cTn id="3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additive="base">
                                        <p:cTn id="41" dur="500" fill="hold"/>
                                        <p:tgtEl>
                                          <p:spTgt spid="17"/>
                                        </p:tgtEl>
                                        <p:attrNameLst>
                                          <p:attrName>ppt_x</p:attrName>
                                        </p:attrNameLst>
                                      </p:cBhvr>
                                      <p:tavLst>
                                        <p:tav tm="0">
                                          <p:val>
                                            <p:strVal val="#ppt_x"/>
                                          </p:val>
                                        </p:tav>
                                        <p:tav tm="100000">
                                          <p:val>
                                            <p:strVal val="#ppt_x"/>
                                          </p:val>
                                        </p:tav>
                                      </p:tavLst>
                                    </p:anim>
                                    <p:anim calcmode="lin" valueType="num">
                                      <p:cBhvr additive="base">
                                        <p:cTn id="4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16" grpId="0" animBg="1"/>
      <p:bldP spid="20" grpId="0"/>
      <p:bldP spid="5" grpId="0" animBg="1"/>
      <p:bldP spid="7" grpId="0" animBg="1"/>
      <p:bldP spid="13" grpId="0" animBg="1"/>
      <p:bldP spid="1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07AE2A-9E38-E827-97A0-65772851AA61}"/>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E6B08585-EB21-A5CF-49AF-3FEB4121EDCC}"/>
              </a:ext>
            </a:extLst>
          </p:cNvPr>
          <p:cNvSpPr/>
          <p:nvPr/>
        </p:nvSpPr>
        <p:spPr>
          <a:xfrm>
            <a:off x="0" y="0"/>
            <a:ext cx="731454" cy="10287000"/>
          </a:xfrm>
          <a:custGeom>
            <a:avLst/>
            <a:gdLst/>
            <a:ahLst/>
            <a:cxnLst/>
            <a:rect l="l" t="t" r="r" b="b"/>
            <a:pathLst>
              <a:path w="731454" h="10287000">
                <a:moveTo>
                  <a:pt x="0" y="0"/>
                </a:moveTo>
                <a:lnTo>
                  <a:pt x="731454" y="0"/>
                </a:lnTo>
                <a:lnTo>
                  <a:pt x="731454" y="10287000"/>
                </a:lnTo>
                <a:lnTo>
                  <a:pt x="0" y="10287000"/>
                </a:lnTo>
                <a:lnTo>
                  <a:pt x="0" y="0"/>
                </a:lnTo>
                <a:close/>
              </a:path>
            </a:pathLst>
          </a:custGeom>
          <a:blipFill>
            <a:blip r:embed="rId2"/>
            <a:stretch>
              <a:fillRect r="-2400226"/>
            </a:stretch>
          </a:blipFill>
        </p:spPr>
      </p:sp>
      <p:sp>
        <p:nvSpPr>
          <p:cNvPr id="3" name="Freeform 3">
            <a:extLst>
              <a:ext uri="{FF2B5EF4-FFF2-40B4-BE49-F238E27FC236}">
                <a16:creationId xmlns:a16="http://schemas.microsoft.com/office/drawing/2014/main" id="{74C095CE-6C5C-9094-4BD7-7F4ACAB29488}"/>
              </a:ext>
            </a:extLst>
          </p:cNvPr>
          <p:cNvSpPr/>
          <p:nvPr/>
        </p:nvSpPr>
        <p:spPr>
          <a:xfrm>
            <a:off x="14732871" y="9032040"/>
            <a:ext cx="3136874" cy="858719"/>
          </a:xfrm>
          <a:custGeom>
            <a:avLst/>
            <a:gdLst/>
            <a:ahLst/>
            <a:cxnLst/>
            <a:rect l="l" t="t" r="r" b="b"/>
            <a:pathLst>
              <a:path w="3136874" h="858719">
                <a:moveTo>
                  <a:pt x="0" y="0"/>
                </a:moveTo>
                <a:lnTo>
                  <a:pt x="3136874" y="0"/>
                </a:lnTo>
                <a:lnTo>
                  <a:pt x="3136874" y="858720"/>
                </a:lnTo>
                <a:lnTo>
                  <a:pt x="0" y="858720"/>
                </a:lnTo>
                <a:lnTo>
                  <a:pt x="0" y="0"/>
                </a:lnTo>
                <a:close/>
              </a:path>
            </a:pathLst>
          </a:custGeom>
          <a:blipFill>
            <a:blip r:embed="rId3"/>
            <a:stretch>
              <a:fillRect/>
            </a:stretch>
          </a:blipFill>
        </p:spPr>
      </p:sp>
      <p:sp>
        <p:nvSpPr>
          <p:cNvPr id="6" name="Retângulo 5">
            <a:extLst>
              <a:ext uri="{FF2B5EF4-FFF2-40B4-BE49-F238E27FC236}">
                <a16:creationId xmlns:a16="http://schemas.microsoft.com/office/drawing/2014/main" id="{C47A6455-550C-EA4E-12F5-F77BC1E65B57}"/>
              </a:ext>
            </a:extLst>
          </p:cNvPr>
          <p:cNvSpPr/>
          <p:nvPr/>
        </p:nvSpPr>
        <p:spPr>
          <a:xfrm>
            <a:off x="729662" y="3668827"/>
            <a:ext cx="9871782" cy="2255460"/>
          </a:xfrm>
          <a:prstGeom prst="rect">
            <a:avLst/>
          </a:prstGeom>
          <a:solidFill>
            <a:srgbClr val="DFE1E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7" name="CaixaDeTexto 6">
            <a:extLst>
              <a:ext uri="{FF2B5EF4-FFF2-40B4-BE49-F238E27FC236}">
                <a16:creationId xmlns:a16="http://schemas.microsoft.com/office/drawing/2014/main" id="{91489208-512B-20FF-13EA-EA8A0B1012A9}"/>
              </a:ext>
            </a:extLst>
          </p:cNvPr>
          <p:cNvSpPr txBox="1"/>
          <p:nvPr/>
        </p:nvSpPr>
        <p:spPr>
          <a:xfrm>
            <a:off x="1120052" y="4295332"/>
            <a:ext cx="5868837" cy="1015663"/>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r>
              <a:rPr lang="pt-BR" sz="6000" b="1" dirty="0">
                <a:solidFill>
                  <a:srgbClr val="034F6E"/>
                </a:solidFill>
                <a:ea typeface="Calibri"/>
                <a:cs typeface="Calibri"/>
              </a:rPr>
              <a:t>Conceitos Iniciais</a:t>
            </a:r>
          </a:p>
        </p:txBody>
      </p:sp>
    </p:spTree>
    <p:extLst>
      <p:ext uri="{BB962C8B-B14F-4D97-AF65-F5344CB8AC3E}">
        <p14:creationId xmlns:p14="http://schemas.microsoft.com/office/powerpoint/2010/main" val="331398806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53AD73-5BEC-90DD-E492-54A83255C2AA}"/>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40DDADF6-F1AC-66CB-64F3-346E664F108E}"/>
              </a:ext>
            </a:extLst>
          </p:cNvPr>
          <p:cNvSpPr/>
          <p:nvPr/>
        </p:nvSpPr>
        <p:spPr>
          <a:xfrm>
            <a:off x="0" y="0"/>
            <a:ext cx="731454" cy="10287000"/>
          </a:xfrm>
          <a:custGeom>
            <a:avLst/>
            <a:gdLst/>
            <a:ahLst/>
            <a:cxnLst/>
            <a:rect l="l" t="t" r="r" b="b"/>
            <a:pathLst>
              <a:path w="731454" h="10287000">
                <a:moveTo>
                  <a:pt x="0" y="0"/>
                </a:moveTo>
                <a:lnTo>
                  <a:pt x="731454" y="0"/>
                </a:lnTo>
                <a:lnTo>
                  <a:pt x="731454" y="10287000"/>
                </a:lnTo>
                <a:lnTo>
                  <a:pt x="0" y="10287000"/>
                </a:lnTo>
                <a:lnTo>
                  <a:pt x="0" y="0"/>
                </a:lnTo>
                <a:close/>
              </a:path>
            </a:pathLst>
          </a:custGeom>
          <a:blipFill>
            <a:blip r:embed="rId2"/>
            <a:stretch>
              <a:fillRect r="-2400226"/>
            </a:stretch>
          </a:blipFill>
        </p:spPr>
      </p:sp>
      <p:sp>
        <p:nvSpPr>
          <p:cNvPr id="3" name="Freeform 3">
            <a:extLst>
              <a:ext uri="{FF2B5EF4-FFF2-40B4-BE49-F238E27FC236}">
                <a16:creationId xmlns:a16="http://schemas.microsoft.com/office/drawing/2014/main" id="{3B2D5CBE-4E9A-7282-1186-BFEC02C04B4D}"/>
              </a:ext>
            </a:extLst>
          </p:cNvPr>
          <p:cNvSpPr/>
          <p:nvPr/>
        </p:nvSpPr>
        <p:spPr>
          <a:xfrm>
            <a:off x="14732871" y="9032040"/>
            <a:ext cx="3136874" cy="858719"/>
          </a:xfrm>
          <a:custGeom>
            <a:avLst/>
            <a:gdLst/>
            <a:ahLst/>
            <a:cxnLst/>
            <a:rect l="l" t="t" r="r" b="b"/>
            <a:pathLst>
              <a:path w="3136874" h="858719">
                <a:moveTo>
                  <a:pt x="0" y="0"/>
                </a:moveTo>
                <a:lnTo>
                  <a:pt x="3136874" y="0"/>
                </a:lnTo>
                <a:lnTo>
                  <a:pt x="3136874" y="858720"/>
                </a:lnTo>
                <a:lnTo>
                  <a:pt x="0" y="858720"/>
                </a:lnTo>
                <a:lnTo>
                  <a:pt x="0" y="0"/>
                </a:lnTo>
                <a:close/>
              </a:path>
            </a:pathLst>
          </a:custGeom>
          <a:blipFill>
            <a:blip r:embed="rId3"/>
            <a:stretch>
              <a:fillRect/>
            </a:stretch>
          </a:blipFill>
        </p:spPr>
      </p:sp>
      <p:sp>
        <p:nvSpPr>
          <p:cNvPr id="8" name="Retângulo 7">
            <a:extLst>
              <a:ext uri="{FF2B5EF4-FFF2-40B4-BE49-F238E27FC236}">
                <a16:creationId xmlns:a16="http://schemas.microsoft.com/office/drawing/2014/main" id="{D6B63577-5E92-AE38-3D21-53AD96C0E758}"/>
              </a:ext>
            </a:extLst>
          </p:cNvPr>
          <p:cNvSpPr/>
          <p:nvPr/>
        </p:nvSpPr>
        <p:spPr>
          <a:xfrm>
            <a:off x="729662" y="2601"/>
            <a:ext cx="8417127" cy="807906"/>
          </a:xfrm>
          <a:prstGeom prst="rect">
            <a:avLst/>
          </a:prstGeom>
          <a:solidFill>
            <a:srgbClr val="DFE1E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0" name="CaixaDeTexto 9">
            <a:extLst>
              <a:ext uri="{FF2B5EF4-FFF2-40B4-BE49-F238E27FC236}">
                <a16:creationId xmlns:a16="http://schemas.microsoft.com/office/drawing/2014/main" id="{E64FEB8D-5A86-6DB7-BC99-E6E04D0AF61B}"/>
              </a:ext>
            </a:extLst>
          </p:cNvPr>
          <p:cNvSpPr txBox="1"/>
          <p:nvPr/>
        </p:nvSpPr>
        <p:spPr>
          <a:xfrm>
            <a:off x="734493" y="-131585"/>
            <a:ext cx="7054075" cy="923330"/>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r>
              <a:rPr lang="pt-BR" sz="5400" b="1" dirty="0">
                <a:solidFill>
                  <a:srgbClr val="034F6E"/>
                </a:solidFill>
                <a:ea typeface="Calibri"/>
                <a:cs typeface="Calibri"/>
              </a:rPr>
              <a:t>Relatório de atividades</a:t>
            </a:r>
          </a:p>
        </p:txBody>
      </p:sp>
      <p:sp>
        <p:nvSpPr>
          <p:cNvPr id="23" name="TextBox 5">
            <a:extLst>
              <a:ext uri="{FF2B5EF4-FFF2-40B4-BE49-F238E27FC236}">
                <a16:creationId xmlns:a16="http://schemas.microsoft.com/office/drawing/2014/main" id="{CB51A7EB-9003-D6B7-8C22-B91C093B3E51}"/>
              </a:ext>
            </a:extLst>
          </p:cNvPr>
          <p:cNvSpPr txBox="1"/>
          <p:nvPr/>
        </p:nvSpPr>
        <p:spPr>
          <a:xfrm>
            <a:off x="970721" y="1174417"/>
            <a:ext cx="13316742" cy="7285712"/>
          </a:xfrm>
          <a:prstGeom prst="rect">
            <a:avLst/>
          </a:prstGeom>
        </p:spPr>
        <p:txBody>
          <a:bodyPr wrap="square" lIns="0" tIns="0" rIns="0" bIns="0" rtlCol="0" anchor="t">
            <a:spAutoFit/>
          </a:bodyPr>
          <a:lstStyle/>
          <a:p>
            <a:pPr algn="just"/>
            <a:r>
              <a:rPr lang="pt-BR" sz="2200" dirty="0">
                <a:solidFill>
                  <a:srgbClr val="000000"/>
                </a:solidFill>
                <a:latin typeface="Calibri"/>
                <a:ea typeface="Calibri"/>
                <a:cs typeface="Calibri"/>
                <a:sym typeface="Gotham"/>
              </a:rPr>
              <a:t> </a:t>
            </a:r>
          </a:p>
          <a:p>
            <a:pPr marL="342900" indent="-342900" algn="just">
              <a:buFont typeface="Arial"/>
              <a:buChar char="•"/>
            </a:pPr>
            <a:r>
              <a:rPr lang="pt-BR" sz="2200" dirty="0">
                <a:solidFill>
                  <a:srgbClr val="000000"/>
                </a:solidFill>
                <a:latin typeface="Calibri"/>
                <a:ea typeface="Calibri"/>
                <a:cs typeface="Calibri"/>
              </a:rPr>
              <a:t>Para subsidiar as atividades de monitoramento do concedente, o convenente deverá apresentar os relatórios de atividades do convênio de saída;</a:t>
            </a:r>
          </a:p>
          <a:p>
            <a:pPr algn="just"/>
            <a:endParaRPr lang="pt-BR" sz="2200" dirty="0">
              <a:solidFill>
                <a:srgbClr val="000000"/>
              </a:solidFill>
              <a:latin typeface="Calibri"/>
              <a:ea typeface="Calibri"/>
              <a:cs typeface="Calibri"/>
            </a:endParaRPr>
          </a:p>
          <a:p>
            <a:pPr marL="342900" indent="-342900" algn="just">
              <a:buFont typeface="Arial"/>
              <a:buChar char="•"/>
            </a:pPr>
            <a:r>
              <a:rPr lang="pt-BR" sz="2200" dirty="0">
                <a:solidFill>
                  <a:srgbClr val="000000"/>
                </a:solidFill>
                <a:latin typeface="Calibri"/>
                <a:ea typeface="Calibri"/>
                <a:cs typeface="Calibri"/>
              </a:rPr>
              <a:t>O relatório de atividades deverá demonstrar todas as atividades realizadas durante o período de monitoramento estabelecido no instrumento jurídico e poderá ser apresentado em até 45 dias após o término do período em questão;</a:t>
            </a:r>
          </a:p>
          <a:p>
            <a:pPr algn="just"/>
            <a:endParaRPr lang="pt-BR" sz="2200" dirty="0">
              <a:solidFill>
                <a:srgbClr val="000000"/>
              </a:solidFill>
              <a:latin typeface="Calibri"/>
              <a:ea typeface="Calibri"/>
              <a:cs typeface="Calibri"/>
            </a:endParaRPr>
          </a:p>
          <a:p>
            <a:pPr marL="342900" indent="-342900" algn="just">
              <a:buFont typeface="Arial"/>
              <a:buChar char="•"/>
            </a:pPr>
            <a:r>
              <a:rPr lang="pt-BR" sz="2200" dirty="0">
                <a:solidFill>
                  <a:srgbClr val="000000"/>
                </a:solidFill>
                <a:latin typeface="Calibri"/>
                <a:ea typeface="Calibri"/>
                <a:cs typeface="Calibri"/>
              </a:rPr>
              <a:t>O período de monitoramento pactuado no instrumento jurídico não poderá ser superior a seis meses;</a:t>
            </a:r>
          </a:p>
          <a:p>
            <a:pPr algn="just"/>
            <a:endParaRPr lang="pt-BR" sz="2200" dirty="0">
              <a:solidFill>
                <a:srgbClr val="000000"/>
              </a:solidFill>
              <a:latin typeface="Calibri"/>
              <a:ea typeface="Calibri"/>
              <a:cs typeface="Calibri"/>
            </a:endParaRPr>
          </a:p>
          <a:p>
            <a:pPr marL="342900" indent="-342900" algn="just">
              <a:buFont typeface="Arial"/>
              <a:buChar char="•"/>
            </a:pPr>
            <a:r>
              <a:rPr lang="pt-BR" sz="2200" dirty="0">
                <a:solidFill>
                  <a:srgbClr val="000000"/>
                </a:solidFill>
                <a:latin typeface="Calibri"/>
                <a:ea typeface="Calibri"/>
                <a:cs typeface="Calibri"/>
              </a:rPr>
              <a:t>Para os convênios de saída firmados antes do lançamento do Módulo de Execução, os relatórios de atividades deverão ser preenchidos, a partir de padronização disponibilizada no Portal de Convênios e Parcerias, e registrados no Sigcon-MG - Módulo Saída.</a:t>
            </a:r>
          </a:p>
          <a:p>
            <a:pPr algn="just"/>
            <a:endParaRPr lang="pt-BR" sz="2200" dirty="0">
              <a:solidFill>
                <a:srgbClr val="000000"/>
              </a:solidFill>
              <a:latin typeface="Calibri"/>
              <a:ea typeface="Calibri"/>
              <a:cs typeface="Calibri"/>
            </a:endParaRPr>
          </a:p>
          <a:p>
            <a:pPr algn="just">
              <a:spcBef>
                <a:spcPct val="0"/>
              </a:spcBef>
            </a:pPr>
            <a:endParaRPr lang="pt-BR" sz="2200" dirty="0">
              <a:solidFill>
                <a:srgbClr val="000000"/>
              </a:solidFill>
              <a:latin typeface="Calibri"/>
              <a:ea typeface="Calibri"/>
              <a:cs typeface="Calibri"/>
            </a:endParaRPr>
          </a:p>
          <a:p>
            <a:pPr algn="just">
              <a:lnSpc>
                <a:spcPts val="3499"/>
              </a:lnSpc>
              <a:spcBef>
                <a:spcPct val="0"/>
              </a:spcBef>
            </a:pPr>
            <a:endParaRPr lang="pt-BR" sz="2200" dirty="0">
              <a:solidFill>
                <a:srgbClr val="000000"/>
              </a:solidFill>
              <a:latin typeface="Calibri"/>
              <a:ea typeface="Calibri"/>
              <a:cs typeface="Calibri"/>
            </a:endParaRPr>
          </a:p>
          <a:p>
            <a:pPr algn="just">
              <a:lnSpc>
                <a:spcPts val="3499"/>
              </a:lnSpc>
              <a:spcBef>
                <a:spcPct val="0"/>
              </a:spcBef>
            </a:pPr>
            <a:endParaRPr lang="pt-BR" sz="2450" dirty="0">
              <a:solidFill>
                <a:srgbClr val="000000"/>
              </a:solidFill>
              <a:latin typeface="Gotham"/>
              <a:ea typeface="Gotham"/>
              <a:cs typeface="Gotham"/>
            </a:endParaRPr>
          </a:p>
          <a:p>
            <a:pPr algn="just">
              <a:lnSpc>
                <a:spcPts val="3499"/>
              </a:lnSpc>
              <a:spcBef>
                <a:spcPct val="0"/>
              </a:spcBef>
            </a:pPr>
            <a:endParaRPr lang="pt-BR" sz="2450" dirty="0">
              <a:solidFill>
                <a:srgbClr val="000000"/>
              </a:solidFill>
              <a:latin typeface="Gotham"/>
              <a:ea typeface="Gotham"/>
              <a:cs typeface="Gotham"/>
            </a:endParaRPr>
          </a:p>
          <a:p>
            <a:pPr algn="just">
              <a:lnSpc>
                <a:spcPts val="3499"/>
              </a:lnSpc>
              <a:spcBef>
                <a:spcPct val="0"/>
              </a:spcBef>
            </a:pPr>
            <a:endParaRPr lang="pt-BR" sz="2450" dirty="0">
              <a:solidFill>
                <a:srgbClr val="000000"/>
              </a:solidFill>
              <a:latin typeface="Gotham"/>
              <a:ea typeface="Gotham"/>
              <a:cs typeface="Gotham"/>
            </a:endParaRPr>
          </a:p>
          <a:p>
            <a:pPr algn="just">
              <a:lnSpc>
                <a:spcPts val="3499"/>
              </a:lnSpc>
              <a:spcBef>
                <a:spcPct val="0"/>
              </a:spcBef>
            </a:pPr>
            <a:endParaRPr lang="pt-BR" sz="2450" dirty="0">
              <a:latin typeface="Gotham"/>
              <a:cs typeface="Gotham"/>
            </a:endParaRPr>
          </a:p>
        </p:txBody>
      </p:sp>
      <p:sp>
        <p:nvSpPr>
          <p:cNvPr id="16" name="Retângulo 15">
            <a:extLst>
              <a:ext uri="{FF2B5EF4-FFF2-40B4-BE49-F238E27FC236}">
                <a16:creationId xmlns:a16="http://schemas.microsoft.com/office/drawing/2014/main" id="{60C14DDD-6986-6EE7-BA69-506BEC20AB87}"/>
              </a:ext>
            </a:extLst>
          </p:cNvPr>
          <p:cNvSpPr/>
          <p:nvPr/>
        </p:nvSpPr>
        <p:spPr>
          <a:xfrm>
            <a:off x="723297" y="8832611"/>
            <a:ext cx="8612756" cy="1452851"/>
          </a:xfrm>
          <a:prstGeom prst="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pt-BR" sz="1200" dirty="0">
              <a:solidFill>
                <a:srgbClr val="000000"/>
              </a:solidFill>
              <a:latin typeface="Aptos"/>
            </a:endParaRPr>
          </a:p>
          <a:p>
            <a:pPr algn="ctr"/>
            <a:endParaRPr lang="pt-BR" sz="1200" dirty="0">
              <a:solidFill>
                <a:srgbClr val="000000"/>
              </a:solidFill>
              <a:latin typeface="Aptos"/>
            </a:endParaRPr>
          </a:p>
          <a:p>
            <a:pPr algn="ctr"/>
            <a:endParaRPr lang="pt-BR" sz="1200" dirty="0">
              <a:solidFill>
                <a:srgbClr val="000000"/>
              </a:solidFill>
              <a:latin typeface="Aptos"/>
            </a:endParaRPr>
          </a:p>
        </p:txBody>
      </p:sp>
      <p:sp>
        <p:nvSpPr>
          <p:cNvPr id="20" name="CaixaDeTexto 9">
            <a:extLst>
              <a:ext uri="{FF2B5EF4-FFF2-40B4-BE49-F238E27FC236}">
                <a16:creationId xmlns:a16="http://schemas.microsoft.com/office/drawing/2014/main" id="{B65E630D-505F-F87F-A148-FDA440AEE213}"/>
              </a:ext>
            </a:extLst>
          </p:cNvPr>
          <p:cNvSpPr txBox="1"/>
          <p:nvPr/>
        </p:nvSpPr>
        <p:spPr>
          <a:xfrm>
            <a:off x="1845236" y="9197829"/>
            <a:ext cx="9186458" cy="120032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 typeface="Arial"/>
              <a:buChar char="•"/>
            </a:pPr>
            <a:r>
              <a:rPr lang="pt-BR" b="1" dirty="0">
                <a:ea typeface="+mn-lt"/>
                <a:cs typeface="+mn-lt"/>
              </a:rPr>
              <a:t>A padronização mencionada pode ser encontrada em </a:t>
            </a:r>
            <a:r>
              <a:rPr lang="pt-BR" b="1" dirty="0">
                <a:ea typeface="+mn-lt"/>
                <a:cs typeface="+mn-lt"/>
                <a:hlinkClick r:id="rId4"/>
              </a:rPr>
              <a:t>https://sigconsaida.mg.gov.br/convenios/</a:t>
            </a:r>
            <a:r>
              <a:rPr lang="pt-BR" b="1" dirty="0">
                <a:ea typeface="+mn-lt"/>
                <a:cs typeface="+mn-lt"/>
              </a:rPr>
              <a:t> </a:t>
            </a:r>
          </a:p>
          <a:p>
            <a:pPr marL="285750" indent="-285750">
              <a:buFont typeface="Arial"/>
              <a:buChar char="•"/>
            </a:pPr>
            <a:endParaRPr lang="pt-BR" b="1" dirty="0">
              <a:ea typeface="+mn-lt"/>
              <a:cs typeface="+mn-lt"/>
            </a:endParaRPr>
          </a:p>
          <a:p>
            <a:pPr marL="285750" indent="-285750">
              <a:buFont typeface="Arial"/>
              <a:buChar char="•"/>
            </a:pPr>
            <a:endParaRPr lang="pt-BR" b="1" dirty="0">
              <a:ea typeface="+mn-lt"/>
              <a:cs typeface="+mn-lt"/>
            </a:endParaRPr>
          </a:p>
        </p:txBody>
      </p:sp>
    </p:spTree>
    <p:extLst>
      <p:ext uri="{BB962C8B-B14F-4D97-AF65-F5344CB8AC3E}">
        <p14:creationId xmlns:p14="http://schemas.microsoft.com/office/powerpoint/2010/main" val="1034986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additive="base">
                                        <p:cTn id="17" dur="500" fill="hold"/>
                                        <p:tgtEl>
                                          <p:spTgt spid="20"/>
                                        </p:tgtEl>
                                        <p:attrNameLst>
                                          <p:attrName>ppt_x</p:attrName>
                                        </p:attrNameLst>
                                      </p:cBhvr>
                                      <p:tavLst>
                                        <p:tav tm="0">
                                          <p:val>
                                            <p:strVal val="#ppt_x"/>
                                          </p:val>
                                        </p:tav>
                                        <p:tav tm="100000">
                                          <p:val>
                                            <p:strVal val="#ppt_x"/>
                                          </p:val>
                                        </p:tav>
                                      </p:tavLst>
                                    </p:anim>
                                    <p:anim calcmode="lin" valueType="num">
                                      <p:cBhvr additive="base">
                                        <p:cTn id="1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16" grpId="0" animBg="1"/>
      <p:bldP spid="2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34925D-5740-96B3-0EAB-DC659BA3DD27}"/>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74ACFA64-E86E-FE6A-7ED2-CE55C233FFF6}"/>
              </a:ext>
            </a:extLst>
          </p:cNvPr>
          <p:cNvSpPr/>
          <p:nvPr/>
        </p:nvSpPr>
        <p:spPr>
          <a:xfrm>
            <a:off x="0" y="0"/>
            <a:ext cx="731454" cy="10287000"/>
          </a:xfrm>
          <a:custGeom>
            <a:avLst/>
            <a:gdLst/>
            <a:ahLst/>
            <a:cxnLst/>
            <a:rect l="l" t="t" r="r" b="b"/>
            <a:pathLst>
              <a:path w="731454" h="10287000">
                <a:moveTo>
                  <a:pt x="0" y="0"/>
                </a:moveTo>
                <a:lnTo>
                  <a:pt x="731454" y="0"/>
                </a:lnTo>
                <a:lnTo>
                  <a:pt x="731454" y="10287000"/>
                </a:lnTo>
                <a:lnTo>
                  <a:pt x="0" y="10287000"/>
                </a:lnTo>
                <a:lnTo>
                  <a:pt x="0" y="0"/>
                </a:lnTo>
                <a:close/>
              </a:path>
            </a:pathLst>
          </a:custGeom>
          <a:blipFill>
            <a:blip r:embed="rId2"/>
            <a:stretch>
              <a:fillRect r="-2400226"/>
            </a:stretch>
          </a:blipFill>
        </p:spPr>
      </p:sp>
      <p:sp>
        <p:nvSpPr>
          <p:cNvPr id="3" name="Freeform 3">
            <a:extLst>
              <a:ext uri="{FF2B5EF4-FFF2-40B4-BE49-F238E27FC236}">
                <a16:creationId xmlns:a16="http://schemas.microsoft.com/office/drawing/2014/main" id="{8F4781CE-5FEB-8CD4-DD34-106D2411744E}"/>
              </a:ext>
            </a:extLst>
          </p:cNvPr>
          <p:cNvSpPr/>
          <p:nvPr/>
        </p:nvSpPr>
        <p:spPr>
          <a:xfrm>
            <a:off x="14732871" y="9032040"/>
            <a:ext cx="3136874" cy="858719"/>
          </a:xfrm>
          <a:custGeom>
            <a:avLst/>
            <a:gdLst/>
            <a:ahLst/>
            <a:cxnLst/>
            <a:rect l="l" t="t" r="r" b="b"/>
            <a:pathLst>
              <a:path w="3136874" h="858719">
                <a:moveTo>
                  <a:pt x="0" y="0"/>
                </a:moveTo>
                <a:lnTo>
                  <a:pt x="3136874" y="0"/>
                </a:lnTo>
                <a:lnTo>
                  <a:pt x="3136874" y="858720"/>
                </a:lnTo>
                <a:lnTo>
                  <a:pt x="0" y="858720"/>
                </a:lnTo>
                <a:lnTo>
                  <a:pt x="0" y="0"/>
                </a:lnTo>
                <a:close/>
              </a:path>
            </a:pathLst>
          </a:custGeom>
          <a:blipFill>
            <a:blip r:embed="rId3"/>
            <a:stretch>
              <a:fillRect/>
            </a:stretch>
          </a:blipFill>
        </p:spPr>
      </p:sp>
      <p:sp>
        <p:nvSpPr>
          <p:cNvPr id="8" name="Retângulo 7">
            <a:extLst>
              <a:ext uri="{FF2B5EF4-FFF2-40B4-BE49-F238E27FC236}">
                <a16:creationId xmlns:a16="http://schemas.microsoft.com/office/drawing/2014/main" id="{CEBB843C-26B5-5968-CA59-EBC667C80335}"/>
              </a:ext>
            </a:extLst>
          </p:cNvPr>
          <p:cNvSpPr/>
          <p:nvPr/>
        </p:nvSpPr>
        <p:spPr>
          <a:xfrm>
            <a:off x="729662" y="2601"/>
            <a:ext cx="8417127" cy="807906"/>
          </a:xfrm>
          <a:prstGeom prst="rect">
            <a:avLst/>
          </a:prstGeom>
          <a:solidFill>
            <a:srgbClr val="DFE1E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0" name="CaixaDeTexto 9">
            <a:extLst>
              <a:ext uri="{FF2B5EF4-FFF2-40B4-BE49-F238E27FC236}">
                <a16:creationId xmlns:a16="http://schemas.microsoft.com/office/drawing/2014/main" id="{DD82D3B5-CE8A-5328-06C5-6F3D22C783B1}"/>
              </a:ext>
            </a:extLst>
          </p:cNvPr>
          <p:cNvSpPr txBox="1"/>
          <p:nvPr/>
        </p:nvSpPr>
        <p:spPr>
          <a:xfrm>
            <a:off x="734493" y="-101105"/>
            <a:ext cx="6368275" cy="923330"/>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r>
              <a:rPr lang="pt-BR" sz="5400" b="1" dirty="0">
                <a:solidFill>
                  <a:srgbClr val="034F6E"/>
                </a:solidFill>
                <a:ea typeface="Calibri"/>
                <a:cs typeface="Calibri"/>
              </a:rPr>
              <a:t>Fiscalização</a:t>
            </a:r>
          </a:p>
        </p:txBody>
      </p:sp>
      <p:sp>
        <p:nvSpPr>
          <p:cNvPr id="13" name="TextBox 5">
            <a:extLst>
              <a:ext uri="{FF2B5EF4-FFF2-40B4-BE49-F238E27FC236}">
                <a16:creationId xmlns:a16="http://schemas.microsoft.com/office/drawing/2014/main" id="{1CE514C4-314F-49E7-1F6D-73DCBFFDCEA9}"/>
              </a:ext>
            </a:extLst>
          </p:cNvPr>
          <p:cNvSpPr txBox="1"/>
          <p:nvPr/>
        </p:nvSpPr>
        <p:spPr>
          <a:xfrm>
            <a:off x="928904" y="3418600"/>
            <a:ext cx="13316742" cy="2774221"/>
          </a:xfrm>
          <a:prstGeom prst="rect">
            <a:avLst/>
          </a:prstGeom>
        </p:spPr>
        <p:txBody>
          <a:bodyPr wrap="square" lIns="0" tIns="0" rIns="0" bIns="0" rtlCol="0" anchor="t">
            <a:spAutoFit/>
          </a:bodyPr>
          <a:lstStyle/>
          <a:p>
            <a:pPr algn="just"/>
            <a:r>
              <a:rPr lang="pt-BR" sz="2200" b="1" dirty="0">
                <a:solidFill>
                  <a:srgbClr val="034F6E"/>
                </a:solidFill>
                <a:latin typeface="Calibri"/>
                <a:ea typeface="Calibri"/>
                <a:cs typeface="Calibri"/>
                <a:sym typeface="Gotham"/>
              </a:rPr>
              <a:t>Visita técnica </a:t>
            </a:r>
            <a:r>
              <a:rPr lang="pt-BR" sz="2200" b="1" i="1" dirty="0">
                <a:solidFill>
                  <a:srgbClr val="034F6E"/>
                </a:solidFill>
                <a:latin typeface="Calibri"/>
                <a:ea typeface="Calibri"/>
                <a:cs typeface="Calibri"/>
                <a:sym typeface="Gotham"/>
              </a:rPr>
              <a:t>in loco</a:t>
            </a:r>
            <a:r>
              <a:rPr lang="pt-BR" sz="2200" b="1" dirty="0">
                <a:solidFill>
                  <a:srgbClr val="034F6E"/>
                </a:solidFill>
                <a:latin typeface="Calibri"/>
                <a:ea typeface="Calibri"/>
                <a:cs typeface="Calibri"/>
                <a:sym typeface="Gotham"/>
              </a:rPr>
              <a:t>:</a:t>
            </a:r>
            <a:r>
              <a:rPr lang="pt-BR" sz="2200" dirty="0">
                <a:solidFill>
                  <a:srgbClr val="000000"/>
                </a:solidFill>
                <a:latin typeface="Calibri"/>
                <a:ea typeface="Calibri"/>
                <a:cs typeface="Calibri"/>
                <a:sym typeface="Gotham"/>
              </a:rPr>
              <a:t> Realizada nos locais de execução do objeto conveniado, sempre que possível, durante a vigência do convênio de saída ou após o seu término.</a:t>
            </a:r>
          </a:p>
          <a:p>
            <a:pPr algn="just"/>
            <a:endParaRPr lang="pt-BR" sz="2200" dirty="0">
              <a:solidFill>
                <a:srgbClr val="000000"/>
              </a:solidFill>
              <a:latin typeface="Calibri"/>
              <a:ea typeface="Calibri"/>
              <a:cs typeface="Calibri"/>
            </a:endParaRPr>
          </a:p>
          <a:p>
            <a:pPr algn="just">
              <a:lnSpc>
                <a:spcPts val="3499"/>
              </a:lnSpc>
              <a:spcBef>
                <a:spcPct val="0"/>
              </a:spcBef>
            </a:pPr>
            <a:endParaRPr lang="pt-BR" sz="2450" dirty="0">
              <a:solidFill>
                <a:srgbClr val="000000"/>
              </a:solidFill>
              <a:latin typeface="Gotham"/>
              <a:ea typeface="Gotham"/>
              <a:cs typeface="Gotham"/>
            </a:endParaRPr>
          </a:p>
          <a:p>
            <a:pPr algn="just">
              <a:lnSpc>
                <a:spcPts val="3499"/>
              </a:lnSpc>
              <a:spcBef>
                <a:spcPct val="0"/>
              </a:spcBef>
            </a:pPr>
            <a:endParaRPr lang="pt-BR" sz="2450" dirty="0">
              <a:solidFill>
                <a:srgbClr val="000000"/>
              </a:solidFill>
              <a:latin typeface="Gotham"/>
              <a:ea typeface="Gotham"/>
              <a:cs typeface="Gotham"/>
            </a:endParaRPr>
          </a:p>
          <a:p>
            <a:pPr algn="just">
              <a:lnSpc>
                <a:spcPts val="3499"/>
              </a:lnSpc>
              <a:spcBef>
                <a:spcPct val="0"/>
              </a:spcBef>
            </a:pPr>
            <a:endParaRPr lang="pt-BR" sz="2450" dirty="0">
              <a:solidFill>
                <a:srgbClr val="000000"/>
              </a:solidFill>
              <a:latin typeface="Gotham"/>
              <a:ea typeface="Gotham"/>
              <a:cs typeface="Gotham"/>
            </a:endParaRPr>
          </a:p>
          <a:p>
            <a:pPr algn="just">
              <a:lnSpc>
                <a:spcPts val="3499"/>
              </a:lnSpc>
              <a:spcBef>
                <a:spcPct val="0"/>
              </a:spcBef>
            </a:pPr>
            <a:endParaRPr lang="pt-BR" sz="2450" dirty="0">
              <a:latin typeface="Gotham"/>
              <a:cs typeface="Gotham"/>
            </a:endParaRPr>
          </a:p>
        </p:txBody>
      </p:sp>
      <p:sp>
        <p:nvSpPr>
          <p:cNvPr id="17" name="TextBox 5">
            <a:extLst>
              <a:ext uri="{FF2B5EF4-FFF2-40B4-BE49-F238E27FC236}">
                <a16:creationId xmlns:a16="http://schemas.microsoft.com/office/drawing/2014/main" id="{588E72BE-6B29-B7BF-FAAA-0E8A6131FDDE}"/>
              </a:ext>
            </a:extLst>
          </p:cNvPr>
          <p:cNvSpPr txBox="1"/>
          <p:nvPr/>
        </p:nvSpPr>
        <p:spPr>
          <a:xfrm>
            <a:off x="941914" y="4616427"/>
            <a:ext cx="13316742" cy="2325380"/>
          </a:xfrm>
          <a:prstGeom prst="rect">
            <a:avLst/>
          </a:prstGeom>
        </p:spPr>
        <p:txBody>
          <a:bodyPr wrap="square" lIns="0" tIns="0" rIns="0" bIns="0" rtlCol="0" anchor="t">
            <a:spAutoFit/>
          </a:bodyPr>
          <a:lstStyle/>
          <a:p>
            <a:pPr algn="just"/>
            <a:r>
              <a:rPr lang="pt-BR" sz="2200" b="1" dirty="0">
                <a:solidFill>
                  <a:srgbClr val="034F6E"/>
                </a:solidFill>
                <a:latin typeface="Calibri"/>
                <a:ea typeface="Calibri"/>
                <a:cs typeface="Calibri"/>
                <a:sym typeface="Gotham"/>
              </a:rPr>
              <a:t>Entrevista de pessoas beneficiadas:</a:t>
            </a:r>
            <a:r>
              <a:rPr lang="pt-BR" sz="2200" dirty="0">
                <a:solidFill>
                  <a:srgbClr val="000000"/>
                </a:solidFill>
                <a:latin typeface="Calibri"/>
                <a:ea typeface="Calibri"/>
                <a:cs typeface="Calibri"/>
                <a:sym typeface="Gotham"/>
              </a:rPr>
              <a:t> Autoridades públicas ou entidades de idoneidade reconhecida no local de execução do convênio de saída, quando for o caso. Esta atividade é realizada quando couber, conforme o objeto do convênio.</a:t>
            </a:r>
            <a:endParaRPr lang="pt-BR" sz="2200" dirty="0">
              <a:solidFill>
                <a:srgbClr val="000000"/>
              </a:solidFill>
              <a:latin typeface="Calibri"/>
              <a:ea typeface="Calibri"/>
              <a:cs typeface="Calibri"/>
            </a:endParaRPr>
          </a:p>
          <a:p>
            <a:pPr algn="just">
              <a:lnSpc>
                <a:spcPts val="3499"/>
              </a:lnSpc>
              <a:spcBef>
                <a:spcPct val="0"/>
              </a:spcBef>
            </a:pPr>
            <a:endParaRPr lang="pt-BR" sz="2450" dirty="0">
              <a:solidFill>
                <a:srgbClr val="000000"/>
              </a:solidFill>
              <a:latin typeface="Gotham"/>
              <a:ea typeface="Gotham"/>
              <a:cs typeface="Gotham"/>
            </a:endParaRPr>
          </a:p>
          <a:p>
            <a:pPr algn="just">
              <a:lnSpc>
                <a:spcPts val="3499"/>
              </a:lnSpc>
              <a:spcBef>
                <a:spcPct val="0"/>
              </a:spcBef>
            </a:pPr>
            <a:endParaRPr lang="pt-BR" sz="2450" dirty="0">
              <a:solidFill>
                <a:srgbClr val="000000"/>
              </a:solidFill>
              <a:latin typeface="Gotham"/>
              <a:ea typeface="Gotham"/>
              <a:cs typeface="Gotham"/>
            </a:endParaRPr>
          </a:p>
          <a:p>
            <a:pPr algn="just">
              <a:lnSpc>
                <a:spcPts val="3499"/>
              </a:lnSpc>
              <a:spcBef>
                <a:spcPct val="0"/>
              </a:spcBef>
            </a:pPr>
            <a:endParaRPr lang="pt-BR" sz="2450" dirty="0">
              <a:latin typeface="Gotham"/>
              <a:cs typeface="Gotham"/>
            </a:endParaRPr>
          </a:p>
        </p:txBody>
      </p:sp>
    </p:spTree>
    <p:extLst>
      <p:ext uri="{BB962C8B-B14F-4D97-AF65-F5344CB8AC3E}">
        <p14:creationId xmlns:p14="http://schemas.microsoft.com/office/powerpoint/2010/main" val="794754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ppt_x"/>
                                          </p:val>
                                        </p:tav>
                                        <p:tav tm="100000">
                                          <p:val>
                                            <p:strVal val="#ppt_x"/>
                                          </p:val>
                                        </p:tav>
                                      </p:tavLst>
                                    </p:anim>
                                    <p:anim calcmode="lin" valueType="num">
                                      <p:cBhvr additive="base">
                                        <p:cTn id="1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D34685-DAD4-0CAA-FFA8-CB6396731BEE}"/>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A8CE5142-FE6E-891E-9C72-E210902F6B72}"/>
              </a:ext>
            </a:extLst>
          </p:cNvPr>
          <p:cNvSpPr/>
          <p:nvPr/>
        </p:nvSpPr>
        <p:spPr>
          <a:xfrm>
            <a:off x="0" y="0"/>
            <a:ext cx="731454" cy="10287000"/>
          </a:xfrm>
          <a:custGeom>
            <a:avLst/>
            <a:gdLst/>
            <a:ahLst/>
            <a:cxnLst/>
            <a:rect l="l" t="t" r="r" b="b"/>
            <a:pathLst>
              <a:path w="731454" h="10287000">
                <a:moveTo>
                  <a:pt x="0" y="0"/>
                </a:moveTo>
                <a:lnTo>
                  <a:pt x="731454" y="0"/>
                </a:lnTo>
                <a:lnTo>
                  <a:pt x="731454" y="10287000"/>
                </a:lnTo>
                <a:lnTo>
                  <a:pt x="0" y="10287000"/>
                </a:lnTo>
                <a:lnTo>
                  <a:pt x="0" y="0"/>
                </a:lnTo>
                <a:close/>
              </a:path>
            </a:pathLst>
          </a:custGeom>
          <a:blipFill>
            <a:blip r:embed="rId2"/>
            <a:stretch>
              <a:fillRect r="-2400226"/>
            </a:stretch>
          </a:blipFill>
        </p:spPr>
      </p:sp>
      <p:sp>
        <p:nvSpPr>
          <p:cNvPr id="3" name="Freeform 3">
            <a:extLst>
              <a:ext uri="{FF2B5EF4-FFF2-40B4-BE49-F238E27FC236}">
                <a16:creationId xmlns:a16="http://schemas.microsoft.com/office/drawing/2014/main" id="{FADC944A-3F70-F8CF-DC6E-5B85EEBB61B3}"/>
              </a:ext>
            </a:extLst>
          </p:cNvPr>
          <p:cNvSpPr/>
          <p:nvPr/>
        </p:nvSpPr>
        <p:spPr>
          <a:xfrm>
            <a:off x="14732871" y="9032040"/>
            <a:ext cx="3136874" cy="858719"/>
          </a:xfrm>
          <a:custGeom>
            <a:avLst/>
            <a:gdLst/>
            <a:ahLst/>
            <a:cxnLst/>
            <a:rect l="l" t="t" r="r" b="b"/>
            <a:pathLst>
              <a:path w="3136874" h="858719">
                <a:moveTo>
                  <a:pt x="0" y="0"/>
                </a:moveTo>
                <a:lnTo>
                  <a:pt x="3136874" y="0"/>
                </a:lnTo>
                <a:lnTo>
                  <a:pt x="3136874" y="858720"/>
                </a:lnTo>
                <a:lnTo>
                  <a:pt x="0" y="858720"/>
                </a:lnTo>
                <a:lnTo>
                  <a:pt x="0" y="0"/>
                </a:lnTo>
                <a:close/>
              </a:path>
            </a:pathLst>
          </a:custGeom>
          <a:blipFill>
            <a:blip r:embed="rId3"/>
            <a:stretch>
              <a:fillRect/>
            </a:stretch>
          </a:blipFill>
        </p:spPr>
      </p:sp>
      <p:sp>
        <p:nvSpPr>
          <p:cNvPr id="8" name="Retângulo 7">
            <a:extLst>
              <a:ext uri="{FF2B5EF4-FFF2-40B4-BE49-F238E27FC236}">
                <a16:creationId xmlns:a16="http://schemas.microsoft.com/office/drawing/2014/main" id="{728D8FA0-FC24-6600-81C8-A82AE9333285}"/>
              </a:ext>
            </a:extLst>
          </p:cNvPr>
          <p:cNvSpPr/>
          <p:nvPr/>
        </p:nvSpPr>
        <p:spPr>
          <a:xfrm>
            <a:off x="729662" y="2601"/>
            <a:ext cx="8660967" cy="823146"/>
          </a:xfrm>
          <a:prstGeom prst="rect">
            <a:avLst/>
          </a:prstGeom>
          <a:solidFill>
            <a:srgbClr val="DFE1E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0" name="CaixaDeTexto 9">
            <a:extLst>
              <a:ext uri="{FF2B5EF4-FFF2-40B4-BE49-F238E27FC236}">
                <a16:creationId xmlns:a16="http://schemas.microsoft.com/office/drawing/2014/main" id="{DCBC6788-2CDB-57B5-D37E-F91B0CE66C70}"/>
              </a:ext>
            </a:extLst>
          </p:cNvPr>
          <p:cNvSpPr txBox="1"/>
          <p:nvPr/>
        </p:nvSpPr>
        <p:spPr>
          <a:xfrm>
            <a:off x="734493" y="-101105"/>
            <a:ext cx="9035275" cy="923330"/>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r>
              <a:rPr lang="pt-BR" sz="5400" b="1" dirty="0">
                <a:solidFill>
                  <a:srgbClr val="034F6E"/>
                </a:solidFill>
                <a:ea typeface="Calibri"/>
                <a:cs typeface="Calibri"/>
              </a:rPr>
              <a:t>Monitoramento e Fiscalização</a:t>
            </a:r>
          </a:p>
        </p:txBody>
      </p:sp>
      <p:sp>
        <p:nvSpPr>
          <p:cNvPr id="13" name="TextBox 5">
            <a:extLst>
              <a:ext uri="{FF2B5EF4-FFF2-40B4-BE49-F238E27FC236}">
                <a16:creationId xmlns:a16="http://schemas.microsoft.com/office/drawing/2014/main" id="{9FFC16B2-6990-2C29-626E-C53DE1C06976}"/>
              </a:ext>
            </a:extLst>
          </p:cNvPr>
          <p:cNvSpPr txBox="1"/>
          <p:nvPr/>
        </p:nvSpPr>
        <p:spPr>
          <a:xfrm>
            <a:off x="928904" y="3418600"/>
            <a:ext cx="13316742" cy="3451329"/>
          </a:xfrm>
          <a:prstGeom prst="rect">
            <a:avLst/>
          </a:prstGeom>
        </p:spPr>
        <p:txBody>
          <a:bodyPr wrap="square" lIns="0" tIns="0" rIns="0" bIns="0" rtlCol="0" anchor="t">
            <a:spAutoFit/>
          </a:bodyPr>
          <a:lstStyle/>
          <a:p>
            <a:pPr algn="just"/>
            <a:r>
              <a:rPr lang="pt-BR" sz="2200" b="1" dirty="0">
                <a:solidFill>
                  <a:srgbClr val="034F6E"/>
                </a:solidFill>
                <a:latin typeface="Calibri"/>
                <a:ea typeface="Calibri"/>
                <a:cs typeface="Calibri"/>
                <a:sym typeface="Gotham"/>
              </a:rPr>
              <a:t>Prazo para saneamento:</a:t>
            </a:r>
            <a:r>
              <a:rPr lang="pt-BR" sz="2200" dirty="0">
                <a:solidFill>
                  <a:srgbClr val="000000"/>
                </a:solidFill>
                <a:latin typeface="Calibri"/>
                <a:ea typeface="Calibri"/>
                <a:cs typeface="Calibri"/>
                <a:sym typeface="Gotham"/>
              </a:rPr>
              <a:t> O convenente terá o prazo de 30 dias para saneamento ou apresentação de justificativas em relação a qualquer pendência ou impropriedade na execução do convênio de saída identificada partir das atividades de monitoramento e/ou de fiscalização.</a:t>
            </a:r>
          </a:p>
          <a:p>
            <a:pPr algn="just"/>
            <a:endParaRPr lang="pt-BR" sz="2200" dirty="0">
              <a:solidFill>
                <a:srgbClr val="000000"/>
              </a:solidFill>
              <a:latin typeface="Calibri"/>
              <a:ea typeface="Calibri"/>
              <a:cs typeface="Calibri"/>
            </a:endParaRPr>
          </a:p>
          <a:p>
            <a:pPr algn="just"/>
            <a:endParaRPr lang="pt-BR" sz="2200" dirty="0">
              <a:solidFill>
                <a:srgbClr val="000000"/>
              </a:solidFill>
              <a:latin typeface="Calibri"/>
              <a:ea typeface="Calibri"/>
              <a:cs typeface="Calibri"/>
            </a:endParaRPr>
          </a:p>
          <a:p>
            <a:pPr algn="just">
              <a:lnSpc>
                <a:spcPts val="3499"/>
              </a:lnSpc>
              <a:spcBef>
                <a:spcPct val="0"/>
              </a:spcBef>
            </a:pPr>
            <a:endParaRPr lang="pt-BR" sz="2450" dirty="0">
              <a:solidFill>
                <a:srgbClr val="000000"/>
              </a:solidFill>
              <a:latin typeface="Gotham"/>
              <a:ea typeface="Gotham"/>
              <a:cs typeface="Gotham"/>
            </a:endParaRPr>
          </a:p>
          <a:p>
            <a:pPr algn="just">
              <a:lnSpc>
                <a:spcPts val="3499"/>
              </a:lnSpc>
              <a:spcBef>
                <a:spcPct val="0"/>
              </a:spcBef>
            </a:pPr>
            <a:endParaRPr lang="pt-BR" sz="2450" dirty="0">
              <a:solidFill>
                <a:srgbClr val="000000"/>
              </a:solidFill>
              <a:latin typeface="Gotham"/>
              <a:ea typeface="Gotham"/>
              <a:cs typeface="Gotham"/>
            </a:endParaRPr>
          </a:p>
          <a:p>
            <a:pPr algn="just">
              <a:lnSpc>
                <a:spcPts val="3499"/>
              </a:lnSpc>
              <a:spcBef>
                <a:spcPct val="0"/>
              </a:spcBef>
            </a:pPr>
            <a:endParaRPr lang="pt-BR" sz="2450" dirty="0">
              <a:solidFill>
                <a:srgbClr val="000000"/>
              </a:solidFill>
              <a:latin typeface="Gotham"/>
              <a:ea typeface="Gotham"/>
              <a:cs typeface="Gotham"/>
            </a:endParaRPr>
          </a:p>
          <a:p>
            <a:pPr algn="just">
              <a:lnSpc>
                <a:spcPts val="3499"/>
              </a:lnSpc>
              <a:spcBef>
                <a:spcPct val="0"/>
              </a:spcBef>
            </a:pPr>
            <a:endParaRPr lang="pt-BR" sz="2450" dirty="0">
              <a:latin typeface="Gotham"/>
              <a:cs typeface="Gotham"/>
            </a:endParaRPr>
          </a:p>
        </p:txBody>
      </p:sp>
      <p:sp>
        <p:nvSpPr>
          <p:cNvPr id="17" name="TextBox 5">
            <a:extLst>
              <a:ext uri="{FF2B5EF4-FFF2-40B4-BE49-F238E27FC236}">
                <a16:creationId xmlns:a16="http://schemas.microsoft.com/office/drawing/2014/main" id="{DA4403F1-6755-96BF-71EA-5773735C4D71}"/>
              </a:ext>
            </a:extLst>
          </p:cNvPr>
          <p:cNvSpPr txBox="1"/>
          <p:nvPr/>
        </p:nvSpPr>
        <p:spPr>
          <a:xfrm>
            <a:off x="941914" y="4616427"/>
            <a:ext cx="13316742" cy="2325380"/>
          </a:xfrm>
          <a:prstGeom prst="rect">
            <a:avLst/>
          </a:prstGeom>
        </p:spPr>
        <p:txBody>
          <a:bodyPr wrap="square" lIns="0" tIns="0" rIns="0" bIns="0" rtlCol="0" anchor="t">
            <a:spAutoFit/>
          </a:bodyPr>
          <a:lstStyle/>
          <a:p>
            <a:pPr algn="just"/>
            <a:r>
              <a:rPr lang="pt-BR" sz="2200" b="1" dirty="0">
                <a:solidFill>
                  <a:srgbClr val="034F6E"/>
                </a:solidFill>
                <a:latin typeface="Calibri"/>
                <a:ea typeface="Calibri"/>
                <a:cs typeface="Calibri"/>
                <a:sym typeface="Gotham"/>
              </a:rPr>
              <a:t>Comprovação de justificativas:</a:t>
            </a:r>
            <a:r>
              <a:rPr lang="pt-BR" sz="2200" dirty="0">
                <a:solidFill>
                  <a:srgbClr val="000000"/>
                </a:solidFill>
                <a:latin typeface="Calibri"/>
                <a:ea typeface="Calibri"/>
                <a:cs typeface="Calibri"/>
                <a:sym typeface="Gotham"/>
              </a:rPr>
              <a:t> Para os convênios firmados antes do lançamento do Módulo de Execução, eventual justificativa pode requerer a apresentação de documento referente a ato relacionado à execução do convênio de saída não encaminhado junto ao relatório de atividades.</a:t>
            </a:r>
            <a:endParaRPr lang="pt-BR" sz="2200" dirty="0">
              <a:solidFill>
                <a:srgbClr val="000000"/>
              </a:solidFill>
              <a:latin typeface="Calibri"/>
              <a:ea typeface="Calibri"/>
              <a:cs typeface="Calibri"/>
            </a:endParaRPr>
          </a:p>
          <a:p>
            <a:pPr algn="just">
              <a:lnSpc>
                <a:spcPts val="3499"/>
              </a:lnSpc>
              <a:spcBef>
                <a:spcPct val="0"/>
              </a:spcBef>
            </a:pPr>
            <a:endParaRPr lang="pt-BR" sz="2450" dirty="0">
              <a:solidFill>
                <a:srgbClr val="000000"/>
              </a:solidFill>
              <a:latin typeface="Gotham"/>
              <a:ea typeface="Gotham"/>
              <a:cs typeface="Gotham"/>
            </a:endParaRPr>
          </a:p>
          <a:p>
            <a:pPr algn="just">
              <a:lnSpc>
                <a:spcPts val="3499"/>
              </a:lnSpc>
              <a:spcBef>
                <a:spcPct val="0"/>
              </a:spcBef>
            </a:pPr>
            <a:endParaRPr lang="pt-BR" sz="2450" dirty="0">
              <a:solidFill>
                <a:srgbClr val="000000"/>
              </a:solidFill>
              <a:latin typeface="Gotham"/>
              <a:ea typeface="Gotham"/>
              <a:cs typeface="Gotham"/>
            </a:endParaRPr>
          </a:p>
          <a:p>
            <a:pPr algn="just">
              <a:lnSpc>
                <a:spcPts val="3499"/>
              </a:lnSpc>
              <a:spcBef>
                <a:spcPct val="0"/>
              </a:spcBef>
            </a:pPr>
            <a:endParaRPr lang="pt-BR" sz="2450" dirty="0">
              <a:latin typeface="Gotham"/>
              <a:cs typeface="Gotham"/>
            </a:endParaRPr>
          </a:p>
        </p:txBody>
      </p:sp>
      <p:sp>
        <p:nvSpPr>
          <p:cNvPr id="5" name="TextBox 5">
            <a:extLst>
              <a:ext uri="{FF2B5EF4-FFF2-40B4-BE49-F238E27FC236}">
                <a16:creationId xmlns:a16="http://schemas.microsoft.com/office/drawing/2014/main" id="{793A3CE9-CFDA-13C2-8DE7-F487C3F101DD}"/>
              </a:ext>
            </a:extLst>
          </p:cNvPr>
          <p:cNvSpPr txBox="1"/>
          <p:nvPr/>
        </p:nvSpPr>
        <p:spPr>
          <a:xfrm>
            <a:off x="926674" y="5957547"/>
            <a:ext cx="13316742" cy="1537985"/>
          </a:xfrm>
          <a:prstGeom prst="rect">
            <a:avLst/>
          </a:prstGeom>
        </p:spPr>
        <p:txBody>
          <a:bodyPr wrap="square" lIns="0" tIns="0" rIns="0" bIns="0" rtlCol="0" anchor="t">
            <a:spAutoFit/>
          </a:bodyPr>
          <a:lstStyle/>
          <a:p>
            <a:pPr algn="just"/>
            <a:r>
              <a:rPr lang="pt-BR" sz="2200" b="1" dirty="0">
                <a:solidFill>
                  <a:srgbClr val="034F6E"/>
                </a:solidFill>
                <a:latin typeface="Calibri"/>
                <a:ea typeface="Calibri"/>
                <a:cs typeface="Calibri"/>
                <a:sym typeface="Gotham"/>
              </a:rPr>
              <a:t>Justificativas não acatadas:</a:t>
            </a:r>
            <a:r>
              <a:rPr lang="pt-BR" sz="2200" dirty="0">
                <a:solidFill>
                  <a:srgbClr val="000000"/>
                </a:solidFill>
                <a:latin typeface="Calibri"/>
                <a:ea typeface="Calibri"/>
                <a:cs typeface="Calibri"/>
                <a:sym typeface="Gotham"/>
              </a:rPr>
              <a:t> Se não acatadas as justificativas, o convenente será notificado para a regularização da pendência/impropriedade no prazo de 30 dias ou, havendo dano ao erário, realizar o devido ressarcimento.</a:t>
            </a:r>
            <a:endParaRPr lang="pt-BR" sz="2200" dirty="0">
              <a:solidFill>
                <a:srgbClr val="000000"/>
              </a:solidFill>
              <a:latin typeface="Calibri"/>
              <a:ea typeface="Calibri"/>
              <a:cs typeface="Calibri"/>
            </a:endParaRPr>
          </a:p>
          <a:p>
            <a:pPr algn="just">
              <a:lnSpc>
                <a:spcPts val="3499"/>
              </a:lnSpc>
              <a:spcBef>
                <a:spcPct val="0"/>
              </a:spcBef>
            </a:pPr>
            <a:endParaRPr lang="pt-BR" sz="2450" dirty="0">
              <a:solidFill>
                <a:srgbClr val="000000"/>
              </a:solidFill>
              <a:latin typeface="Gotham"/>
              <a:ea typeface="Gotham"/>
              <a:cs typeface="Gotham"/>
            </a:endParaRPr>
          </a:p>
          <a:p>
            <a:pPr algn="just">
              <a:lnSpc>
                <a:spcPts val="3499"/>
              </a:lnSpc>
              <a:spcBef>
                <a:spcPct val="0"/>
              </a:spcBef>
            </a:pPr>
            <a:endParaRPr lang="pt-BR" sz="2450" dirty="0">
              <a:latin typeface="Gotham"/>
              <a:cs typeface="Gotham"/>
            </a:endParaRPr>
          </a:p>
        </p:txBody>
      </p:sp>
      <p:sp>
        <p:nvSpPr>
          <p:cNvPr id="7" name="Retângulo 6">
            <a:extLst>
              <a:ext uri="{FF2B5EF4-FFF2-40B4-BE49-F238E27FC236}">
                <a16:creationId xmlns:a16="http://schemas.microsoft.com/office/drawing/2014/main" id="{06F7B43C-2243-18C6-01F7-3F4AC0F8423E}"/>
              </a:ext>
            </a:extLst>
          </p:cNvPr>
          <p:cNvSpPr/>
          <p:nvPr/>
        </p:nvSpPr>
        <p:spPr>
          <a:xfrm>
            <a:off x="723297" y="8832611"/>
            <a:ext cx="8612756" cy="1452851"/>
          </a:xfrm>
          <a:prstGeom prst="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pt-BR" sz="1200" dirty="0">
              <a:solidFill>
                <a:srgbClr val="000000"/>
              </a:solidFill>
              <a:latin typeface="Aptos"/>
            </a:endParaRPr>
          </a:p>
          <a:p>
            <a:pPr algn="ctr"/>
            <a:endParaRPr lang="pt-BR" sz="1200" dirty="0">
              <a:solidFill>
                <a:srgbClr val="000000"/>
              </a:solidFill>
              <a:latin typeface="Aptos"/>
            </a:endParaRPr>
          </a:p>
          <a:p>
            <a:pPr algn="ctr"/>
            <a:endParaRPr lang="pt-BR" sz="1200" dirty="0">
              <a:solidFill>
                <a:srgbClr val="000000"/>
              </a:solidFill>
              <a:latin typeface="Aptos"/>
            </a:endParaRPr>
          </a:p>
        </p:txBody>
      </p:sp>
      <p:sp>
        <p:nvSpPr>
          <p:cNvPr id="14" name="CaixaDeTexto 9">
            <a:extLst>
              <a:ext uri="{FF2B5EF4-FFF2-40B4-BE49-F238E27FC236}">
                <a16:creationId xmlns:a16="http://schemas.microsoft.com/office/drawing/2014/main" id="{DF8878F3-2299-975B-AF13-4FCA7EBF60AC}"/>
              </a:ext>
            </a:extLst>
          </p:cNvPr>
          <p:cNvSpPr txBox="1"/>
          <p:nvPr/>
        </p:nvSpPr>
        <p:spPr>
          <a:xfrm>
            <a:off x="1961921" y="9032040"/>
            <a:ext cx="6580418" cy="203132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 typeface="Arial"/>
              <a:buChar char="•"/>
            </a:pPr>
            <a:r>
              <a:rPr lang="pt-BR" b="1" dirty="0">
                <a:ea typeface="+mn-lt"/>
                <a:cs typeface="+mn-lt"/>
              </a:rPr>
              <a:t>Havendo dano ao erário o valor a ser restituído será calculado da mesma forma que o apurado na análise da prestação de contas final, conforme artigo 101 do Decreto Estadual 48.745/2023.</a:t>
            </a:r>
          </a:p>
          <a:p>
            <a:pPr marL="285750" indent="-285750">
              <a:buFont typeface="Arial"/>
              <a:buChar char="•"/>
            </a:pPr>
            <a:endParaRPr lang="pt-BR" b="1" dirty="0">
              <a:ea typeface="+mn-lt"/>
              <a:cs typeface="+mn-lt"/>
            </a:endParaRPr>
          </a:p>
          <a:p>
            <a:pPr marL="285750" indent="-285750">
              <a:buFont typeface="Arial"/>
              <a:buChar char="•"/>
            </a:pPr>
            <a:endParaRPr lang="pt-BR" b="1" dirty="0">
              <a:ea typeface="+mn-lt"/>
              <a:cs typeface="+mn-lt"/>
            </a:endParaRPr>
          </a:p>
          <a:p>
            <a:pPr marL="285750" indent="-285750">
              <a:buFont typeface="Arial"/>
              <a:buChar char="•"/>
            </a:pPr>
            <a:endParaRPr lang="pt-BR" b="1" dirty="0">
              <a:ea typeface="+mn-lt"/>
              <a:cs typeface="+mn-lt"/>
            </a:endParaRPr>
          </a:p>
        </p:txBody>
      </p:sp>
    </p:spTree>
    <p:extLst>
      <p:ext uri="{BB962C8B-B14F-4D97-AF65-F5344CB8AC3E}">
        <p14:creationId xmlns:p14="http://schemas.microsoft.com/office/powerpoint/2010/main" val="2743908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ppt_x"/>
                                          </p:val>
                                        </p:tav>
                                        <p:tav tm="100000">
                                          <p:val>
                                            <p:strVal val="#ppt_x"/>
                                          </p:val>
                                        </p:tav>
                                      </p:tavLst>
                                    </p:anim>
                                    <p:anim calcmode="lin" valueType="num">
                                      <p:cBhvr additive="base">
                                        <p:cTn id="1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ppt_x"/>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7" grpId="0"/>
      <p:bldP spid="5" grpId="0"/>
      <p:bldP spid="7" grpId="0" animBg="1"/>
      <p:bldP spid="1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0F4DC7-7768-266E-0523-7972EF516317}"/>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A09D1B2E-011F-554F-3104-F3F87F8071E6}"/>
              </a:ext>
            </a:extLst>
          </p:cNvPr>
          <p:cNvSpPr/>
          <p:nvPr/>
        </p:nvSpPr>
        <p:spPr>
          <a:xfrm>
            <a:off x="0" y="0"/>
            <a:ext cx="731454" cy="10287000"/>
          </a:xfrm>
          <a:custGeom>
            <a:avLst/>
            <a:gdLst/>
            <a:ahLst/>
            <a:cxnLst/>
            <a:rect l="l" t="t" r="r" b="b"/>
            <a:pathLst>
              <a:path w="731454" h="10287000">
                <a:moveTo>
                  <a:pt x="0" y="0"/>
                </a:moveTo>
                <a:lnTo>
                  <a:pt x="731454" y="0"/>
                </a:lnTo>
                <a:lnTo>
                  <a:pt x="731454" y="10287000"/>
                </a:lnTo>
                <a:lnTo>
                  <a:pt x="0" y="10287000"/>
                </a:lnTo>
                <a:lnTo>
                  <a:pt x="0" y="0"/>
                </a:lnTo>
                <a:close/>
              </a:path>
            </a:pathLst>
          </a:custGeom>
          <a:blipFill>
            <a:blip r:embed="rId2"/>
            <a:stretch>
              <a:fillRect r="-2400226"/>
            </a:stretch>
          </a:blipFill>
        </p:spPr>
      </p:sp>
      <p:sp>
        <p:nvSpPr>
          <p:cNvPr id="3" name="Freeform 3">
            <a:extLst>
              <a:ext uri="{FF2B5EF4-FFF2-40B4-BE49-F238E27FC236}">
                <a16:creationId xmlns:a16="http://schemas.microsoft.com/office/drawing/2014/main" id="{001B7939-AD77-1D56-A89A-1321594DFB13}"/>
              </a:ext>
            </a:extLst>
          </p:cNvPr>
          <p:cNvSpPr/>
          <p:nvPr/>
        </p:nvSpPr>
        <p:spPr>
          <a:xfrm>
            <a:off x="14732871" y="9032040"/>
            <a:ext cx="3136874" cy="858719"/>
          </a:xfrm>
          <a:custGeom>
            <a:avLst/>
            <a:gdLst/>
            <a:ahLst/>
            <a:cxnLst/>
            <a:rect l="l" t="t" r="r" b="b"/>
            <a:pathLst>
              <a:path w="3136874" h="858719">
                <a:moveTo>
                  <a:pt x="0" y="0"/>
                </a:moveTo>
                <a:lnTo>
                  <a:pt x="3136874" y="0"/>
                </a:lnTo>
                <a:lnTo>
                  <a:pt x="3136874" y="858720"/>
                </a:lnTo>
                <a:lnTo>
                  <a:pt x="0" y="858720"/>
                </a:lnTo>
                <a:lnTo>
                  <a:pt x="0" y="0"/>
                </a:lnTo>
                <a:close/>
              </a:path>
            </a:pathLst>
          </a:custGeom>
          <a:blipFill>
            <a:blip r:embed="rId3"/>
            <a:stretch>
              <a:fillRect/>
            </a:stretch>
          </a:blipFill>
        </p:spPr>
      </p:sp>
      <p:sp>
        <p:nvSpPr>
          <p:cNvPr id="8" name="Retângulo 7">
            <a:extLst>
              <a:ext uri="{FF2B5EF4-FFF2-40B4-BE49-F238E27FC236}">
                <a16:creationId xmlns:a16="http://schemas.microsoft.com/office/drawing/2014/main" id="{591BF8E7-93B7-9CC3-7839-5DB93BFF406C}"/>
              </a:ext>
            </a:extLst>
          </p:cNvPr>
          <p:cNvSpPr/>
          <p:nvPr/>
        </p:nvSpPr>
        <p:spPr>
          <a:xfrm>
            <a:off x="729662" y="2601"/>
            <a:ext cx="8417127" cy="807906"/>
          </a:xfrm>
          <a:prstGeom prst="rect">
            <a:avLst/>
          </a:prstGeom>
          <a:solidFill>
            <a:srgbClr val="DFE1E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0" name="CaixaDeTexto 9">
            <a:extLst>
              <a:ext uri="{FF2B5EF4-FFF2-40B4-BE49-F238E27FC236}">
                <a16:creationId xmlns:a16="http://schemas.microsoft.com/office/drawing/2014/main" id="{C9F18730-DECD-5123-C3B4-77CAB9EDDABD}"/>
              </a:ext>
            </a:extLst>
          </p:cNvPr>
          <p:cNvSpPr txBox="1"/>
          <p:nvPr/>
        </p:nvSpPr>
        <p:spPr>
          <a:xfrm>
            <a:off x="734493" y="-131585"/>
            <a:ext cx="8410435" cy="923330"/>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r>
              <a:rPr lang="pt-BR" sz="5400" b="1" dirty="0">
                <a:solidFill>
                  <a:srgbClr val="034F6E"/>
                </a:solidFill>
                <a:ea typeface="Calibri"/>
                <a:cs typeface="Calibri"/>
              </a:rPr>
              <a:t>Prestação de contas parcial</a:t>
            </a:r>
          </a:p>
        </p:txBody>
      </p:sp>
      <p:sp>
        <p:nvSpPr>
          <p:cNvPr id="16" name="Retângulo 15">
            <a:extLst>
              <a:ext uri="{FF2B5EF4-FFF2-40B4-BE49-F238E27FC236}">
                <a16:creationId xmlns:a16="http://schemas.microsoft.com/office/drawing/2014/main" id="{39752AC8-35E2-6FAF-E400-E2F5FA9049FA}"/>
              </a:ext>
            </a:extLst>
          </p:cNvPr>
          <p:cNvSpPr/>
          <p:nvPr/>
        </p:nvSpPr>
        <p:spPr>
          <a:xfrm>
            <a:off x="723297" y="8832611"/>
            <a:ext cx="10350116" cy="1452851"/>
          </a:xfrm>
          <a:prstGeom prst="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pt-BR" sz="1200" dirty="0">
              <a:solidFill>
                <a:srgbClr val="000000"/>
              </a:solidFill>
              <a:latin typeface="Aptos"/>
            </a:endParaRPr>
          </a:p>
          <a:p>
            <a:pPr algn="ctr"/>
            <a:endParaRPr lang="pt-BR" sz="1200" dirty="0">
              <a:solidFill>
                <a:srgbClr val="000000"/>
              </a:solidFill>
              <a:latin typeface="Aptos"/>
            </a:endParaRPr>
          </a:p>
          <a:p>
            <a:pPr algn="ctr"/>
            <a:endParaRPr lang="pt-BR" sz="1200" dirty="0">
              <a:solidFill>
                <a:srgbClr val="000000"/>
              </a:solidFill>
              <a:latin typeface="Aptos"/>
            </a:endParaRPr>
          </a:p>
        </p:txBody>
      </p:sp>
      <p:sp>
        <p:nvSpPr>
          <p:cNvPr id="20" name="CaixaDeTexto 9">
            <a:extLst>
              <a:ext uri="{FF2B5EF4-FFF2-40B4-BE49-F238E27FC236}">
                <a16:creationId xmlns:a16="http://schemas.microsoft.com/office/drawing/2014/main" id="{22F20C83-5C08-DBBF-DB00-98E27336077E}"/>
              </a:ext>
            </a:extLst>
          </p:cNvPr>
          <p:cNvSpPr txBox="1"/>
          <p:nvPr/>
        </p:nvSpPr>
        <p:spPr>
          <a:xfrm>
            <a:off x="1577034" y="9026097"/>
            <a:ext cx="8729258" cy="203132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 typeface="Arial"/>
              <a:buChar char="•"/>
            </a:pPr>
            <a:r>
              <a:rPr lang="pt-BR" b="1" dirty="0">
                <a:ea typeface="+mn-lt"/>
                <a:cs typeface="+mn-lt"/>
              </a:rPr>
              <a:t>Para os instrumentos celebrados antes do lançamento do Módulo de Execução, a prestação de contas parcial poderá ser registrada no Sei e importada para o Sigcon-MG - Módulo Saída.</a:t>
            </a:r>
          </a:p>
          <a:p>
            <a:pPr marL="285750" indent="-285750">
              <a:buFont typeface="Arial"/>
              <a:buChar char="•"/>
            </a:pPr>
            <a:endParaRPr lang="pt-BR" b="1" dirty="0">
              <a:ea typeface="+mn-lt"/>
              <a:cs typeface="+mn-lt"/>
            </a:endParaRPr>
          </a:p>
          <a:p>
            <a:pPr marL="285750" indent="-285750">
              <a:buFont typeface="Arial"/>
              <a:buChar char="•"/>
            </a:pPr>
            <a:endParaRPr lang="pt-BR" b="1" dirty="0">
              <a:ea typeface="+mn-lt"/>
              <a:cs typeface="+mn-lt"/>
            </a:endParaRPr>
          </a:p>
          <a:p>
            <a:pPr marL="285750" indent="-285750">
              <a:buFont typeface="Arial"/>
              <a:buChar char="•"/>
            </a:pPr>
            <a:endParaRPr lang="pt-BR" b="1" dirty="0">
              <a:ea typeface="+mn-lt"/>
              <a:cs typeface="+mn-lt"/>
            </a:endParaRPr>
          </a:p>
          <a:p>
            <a:pPr marL="285750" indent="-285750">
              <a:buFont typeface="Arial"/>
              <a:buChar char="•"/>
            </a:pPr>
            <a:endParaRPr lang="pt-BR" b="1" dirty="0">
              <a:ea typeface="+mn-lt"/>
              <a:cs typeface="+mn-lt"/>
            </a:endParaRPr>
          </a:p>
        </p:txBody>
      </p:sp>
      <p:sp>
        <p:nvSpPr>
          <p:cNvPr id="5" name="Retângulo: Cantos Arredondados 4">
            <a:extLst>
              <a:ext uri="{FF2B5EF4-FFF2-40B4-BE49-F238E27FC236}">
                <a16:creationId xmlns:a16="http://schemas.microsoft.com/office/drawing/2014/main" id="{27C2555B-280F-F63E-504A-A7C6E2DD70AB}"/>
              </a:ext>
            </a:extLst>
          </p:cNvPr>
          <p:cNvSpPr/>
          <p:nvPr/>
        </p:nvSpPr>
        <p:spPr>
          <a:xfrm>
            <a:off x="1069552" y="2733426"/>
            <a:ext cx="8656978" cy="1173710"/>
          </a:xfrm>
          <a:prstGeom prst="roundRect">
            <a:avLst/>
          </a:prstGeom>
          <a:solidFill>
            <a:schemeClr val="accent6"/>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pt-B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pt-BR" sz="2400" b="1" dirty="0">
                <a:ea typeface="Calibri"/>
                <a:cs typeface="Calibri"/>
              </a:rPr>
              <a:t>OBRIGATÓRIA PARA INSTRUMENTOS EM QUE O REPASSE DO CONCEDENTE FOR REALIZADO EM MAIS DE UMA PARCELA</a:t>
            </a:r>
          </a:p>
        </p:txBody>
      </p:sp>
      <p:sp>
        <p:nvSpPr>
          <p:cNvPr id="7" name="Retângulo: Cantos Arredondados 6">
            <a:extLst>
              <a:ext uri="{FF2B5EF4-FFF2-40B4-BE49-F238E27FC236}">
                <a16:creationId xmlns:a16="http://schemas.microsoft.com/office/drawing/2014/main" id="{84C28D87-6BE3-A55A-C810-0E6E25A97941}"/>
              </a:ext>
            </a:extLst>
          </p:cNvPr>
          <p:cNvSpPr/>
          <p:nvPr/>
        </p:nvSpPr>
        <p:spPr>
          <a:xfrm>
            <a:off x="1613174" y="4127328"/>
            <a:ext cx="8656978" cy="1173710"/>
          </a:xfrm>
          <a:prstGeom prst="roundRect">
            <a:avLst/>
          </a:prstGeom>
          <a:solidFill>
            <a:schemeClr val="accent4"/>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pt-B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pt-BR" sz="2400" b="1" dirty="0">
                <a:ea typeface="Calibri"/>
                <a:cs typeface="Calibri"/>
              </a:rPr>
              <a:t>EM REGRA, PARTE SUBSTANCIAL DA PRESTAÇÃO DE CONTAS DEVE SER REALIZADA AO MESMO TEMPO EM QUE OCORRE A EXECUÇÃO, A PARTIR DOS REGISTROS DE EXECUÇÃO</a:t>
            </a:r>
          </a:p>
        </p:txBody>
      </p:sp>
      <p:sp>
        <p:nvSpPr>
          <p:cNvPr id="13" name="Retângulo: Cantos Arredondados 12">
            <a:extLst>
              <a:ext uri="{FF2B5EF4-FFF2-40B4-BE49-F238E27FC236}">
                <a16:creationId xmlns:a16="http://schemas.microsoft.com/office/drawing/2014/main" id="{A53FDEE7-736B-D5D6-36F2-B81597492F84}"/>
              </a:ext>
            </a:extLst>
          </p:cNvPr>
          <p:cNvSpPr/>
          <p:nvPr/>
        </p:nvSpPr>
        <p:spPr>
          <a:xfrm>
            <a:off x="2770113" y="5535169"/>
            <a:ext cx="8656978" cy="1173710"/>
          </a:xfrm>
          <a:prstGeom prst="roundRect">
            <a:avLst/>
          </a:prstGeom>
          <a:solidFill>
            <a:schemeClr val="accent5">
              <a:lumMod val="75000"/>
            </a:schemeClr>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pt-B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pt-BR" sz="2400" b="1" dirty="0">
                <a:ea typeface="Calibri"/>
                <a:cs typeface="Calibri"/>
              </a:rPr>
              <a:t>O CONVENENTE FICA DISPENSADO DE APRESENTAR OS DOCUMENTOS QUE JÁ TENHAM SIDO APRESENTADOS ANTERIORMENTE</a:t>
            </a:r>
          </a:p>
        </p:txBody>
      </p:sp>
    </p:spTree>
    <p:extLst>
      <p:ext uri="{BB962C8B-B14F-4D97-AF65-F5344CB8AC3E}">
        <p14:creationId xmlns:p14="http://schemas.microsoft.com/office/powerpoint/2010/main" val="4133858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ppt_x"/>
                                          </p:val>
                                        </p:tav>
                                        <p:tav tm="100000">
                                          <p:val>
                                            <p:strVal val="#ppt_x"/>
                                          </p:val>
                                        </p:tav>
                                      </p:tavLst>
                                    </p:anim>
                                    <p:anim calcmode="lin" valueType="num">
                                      <p:cBhvr additive="base">
                                        <p:cTn id="26" dur="500" fill="hold"/>
                                        <p:tgtEl>
                                          <p:spTgt spid="16"/>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additive="base">
                                        <p:cTn id="29" dur="500" fill="hold"/>
                                        <p:tgtEl>
                                          <p:spTgt spid="20"/>
                                        </p:tgtEl>
                                        <p:attrNameLst>
                                          <p:attrName>ppt_x</p:attrName>
                                        </p:attrNameLst>
                                      </p:cBhvr>
                                      <p:tavLst>
                                        <p:tav tm="0">
                                          <p:val>
                                            <p:strVal val="#ppt_x"/>
                                          </p:val>
                                        </p:tav>
                                        <p:tav tm="100000">
                                          <p:val>
                                            <p:strVal val="#ppt_x"/>
                                          </p:val>
                                        </p:tav>
                                      </p:tavLst>
                                    </p:anim>
                                    <p:anim calcmode="lin" valueType="num">
                                      <p:cBhvr additive="base">
                                        <p:cTn id="3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p:bldP spid="5" grpId="0" animBg="1"/>
      <p:bldP spid="7" grpId="0" animBg="1"/>
      <p:bldP spid="1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0DA507-D529-C57E-953B-A109638BAF6B}"/>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50D3258C-E39A-F440-3CDD-8A6B143BC7A2}"/>
              </a:ext>
            </a:extLst>
          </p:cNvPr>
          <p:cNvSpPr/>
          <p:nvPr/>
        </p:nvSpPr>
        <p:spPr>
          <a:xfrm>
            <a:off x="0" y="0"/>
            <a:ext cx="731454" cy="10287000"/>
          </a:xfrm>
          <a:custGeom>
            <a:avLst/>
            <a:gdLst/>
            <a:ahLst/>
            <a:cxnLst/>
            <a:rect l="l" t="t" r="r" b="b"/>
            <a:pathLst>
              <a:path w="731454" h="10287000">
                <a:moveTo>
                  <a:pt x="0" y="0"/>
                </a:moveTo>
                <a:lnTo>
                  <a:pt x="731454" y="0"/>
                </a:lnTo>
                <a:lnTo>
                  <a:pt x="731454" y="10287000"/>
                </a:lnTo>
                <a:lnTo>
                  <a:pt x="0" y="10287000"/>
                </a:lnTo>
                <a:lnTo>
                  <a:pt x="0" y="0"/>
                </a:lnTo>
                <a:close/>
              </a:path>
            </a:pathLst>
          </a:custGeom>
          <a:blipFill>
            <a:blip r:embed="rId2"/>
            <a:stretch>
              <a:fillRect r="-2400226"/>
            </a:stretch>
          </a:blipFill>
        </p:spPr>
      </p:sp>
      <p:sp>
        <p:nvSpPr>
          <p:cNvPr id="3" name="Freeform 3">
            <a:extLst>
              <a:ext uri="{FF2B5EF4-FFF2-40B4-BE49-F238E27FC236}">
                <a16:creationId xmlns:a16="http://schemas.microsoft.com/office/drawing/2014/main" id="{2A7934EB-03F7-9286-991D-1398AD76B4B6}"/>
              </a:ext>
            </a:extLst>
          </p:cNvPr>
          <p:cNvSpPr/>
          <p:nvPr/>
        </p:nvSpPr>
        <p:spPr>
          <a:xfrm>
            <a:off x="14732871" y="9032040"/>
            <a:ext cx="3136874" cy="858719"/>
          </a:xfrm>
          <a:custGeom>
            <a:avLst/>
            <a:gdLst/>
            <a:ahLst/>
            <a:cxnLst/>
            <a:rect l="l" t="t" r="r" b="b"/>
            <a:pathLst>
              <a:path w="3136874" h="858719">
                <a:moveTo>
                  <a:pt x="0" y="0"/>
                </a:moveTo>
                <a:lnTo>
                  <a:pt x="3136874" y="0"/>
                </a:lnTo>
                <a:lnTo>
                  <a:pt x="3136874" y="858720"/>
                </a:lnTo>
                <a:lnTo>
                  <a:pt x="0" y="858720"/>
                </a:lnTo>
                <a:lnTo>
                  <a:pt x="0" y="0"/>
                </a:lnTo>
                <a:close/>
              </a:path>
            </a:pathLst>
          </a:custGeom>
          <a:blipFill>
            <a:blip r:embed="rId3"/>
            <a:stretch>
              <a:fillRect/>
            </a:stretch>
          </a:blipFill>
        </p:spPr>
      </p:sp>
      <p:sp>
        <p:nvSpPr>
          <p:cNvPr id="8" name="Retângulo 7">
            <a:extLst>
              <a:ext uri="{FF2B5EF4-FFF2-40B4-BE49-F238E27FC236}">
                <a16:creationId xmlns:a16="http://schemas.microsoft.com/office/drawing/2014/main" id="{AAB8BF48-DA3D-3359-7285-5D3AB2A415C9}"/>
              </a:ext>
            </a:extLst>
          </p:cNvPr>
          <p:cNvSpPr/>
          <p:nvPr/>
        </p:nvSpPr>
        <p:spPr>
          <a:xfrm>
            <a:off x="729662" y="2601"/>
            <a:ext cx="8417127" cy="807906"/>
          </a:xfrm>
          <a:prstGeom prst="rect">
            <a:avLst/>
          </a:prstGeom>
          <a:solidFill>
            <a:srgbClr val="DFE1E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0" name="CaixaDeTexto 9">
            <a:extLst>
              <a:ext uri="{FF2B5EF4-FFF2-40B4-BE49-F238E27FC236}">
                <a16:creationId xmlns:a16="http://schemas.microsoft.com/office/drawing/2014/main" id="{A04C3A60-CBB9-56BA-F5B8-40EE287B9B0B}"/>
              </a:ext>
            </a:extLst>
          </p:cNvPr>
          <p:cNvSpPr txBox="1"/>
          <p:nvPr/>
        </p:nvSpPr>
        <p:spPr>
          <a:xfrm>
            <a:off x="734493" y="-101105"/>
            <a:ext cx="6368275" cy="923330"/>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r>
              <a:rPr lang="pt-BR" sz="5400" b="1" dirty="0">
                <a:solidFill>
                  <a:srgbClr val="034F6E"/>
                </a:solidFill>
                <a:ea typeface="Calibri"/>
                <a:cs typeface="Calibri"/>
              </a:rPr>
              <a:t>Retenção de parcelas</a:t>
            </a:r>
          </a:p>
        </p:txBody>
      </p:sp>
      <p:sp>
        <p:nvSpPr>
          <p:cNvPr id="23" name="TextBox 5">
            <a:extLst>
              <a:ext uri="{FF2B5EF4-FFF2-40B4-BE49-F238E27FC236}">
                <a16:creationId xmlns:a16="http://schemas.microsoft.com/office/drawing/2014/main" id="{192AF6D1-B381-38DE-A967-455C84B1BD8E}"/>
              </a:ext>
            </a:extLst>
          </p:cNvPr>
          <p:cNvSpPr txBox="1"/>
          <p:nvPr/>
        </p:nvSpPr>
        <p:spPr>
          <a:xfrm>
            <a:off x="970721" y="1174417"/>
            <a:ext cx="13316742" cy="3223062"/>
          </a:xfrm>
          <a:prstGeom prst="rect">
            <a:avLst/>
          </a:prstGeom>
        </p:spPr>
        <p:txBody>
          <a:bodyPr wrap="square" lIns="0" tIns="0" rIns="0" bIns="0" rtlCol="0" anchor="t">
            <a:spAutoFit/>
          </a:bodyPr>
          <a:lstStyle/>
          <a:p>
            <a:pPr algn="just"/>
            <a:r>
              <a:rPr lang="pt-BR" sz="2200" b="1" dirty="0">
                <a:solidFill>
                  <a:srgbClr val="034F6E"/>
                </a:solidFill>
                <a:latin typeface="Calibri"/>
                <a:ea typeface="Calibri"/>
                <a:cs typeface="Calibri"/>
                <a:sym typeface="Gotham"/>
              </a:rPr>
              <a:t>Possíveis casos:</a:t>
            </a:r>
            <a:r>
              <a:rPr lang="pt-BR" sz="2200" dirty="0">
                <a:solidFill>
                  <a:srgbClr val="000000"/>
                </a:solidFill>
                <a:latin typeface="Calibri"/>
                <a:ea typeface="Calibri"/>
                <a:cs typeface="Calibri"/>
                <a:sym typeface="Gotham"/>
              </a:rPr>
              <a:t> Para convênios em que for prevista a liberação dos recursos do concedente em  parcelas, são previstas situações em que as parcelas subsequentes ao primeiro repasse deverão ser retidas: </a:t>
            </a:r>
            <a:endParaRPr lang="pt-BR" sz="2200" dirty="0">
              <a:solidFill>
                <a:srgbClr val="000000"/>
              </a:solidFill>
              <a:latin typeface="Calibri"/>
              <a:ea typeface="Calibri"/>
              <a:cs typeface="Calibri"/>
            </a:endParaRPr>
          </a:p>
          <a:p>
            <a:pPr algn="just">
              <a:spcBef>
                <a:spcPct val="0"/>
              </a:spcBef>
            </a:pPr>
            <a:endParaRPr lang="pt-BR" sz="2200" dirty="0">
              <a:solidFill>
                <a:srgbClr val="000000"/>
              </a:solidFill>
              <a:latin typeface="Calibri"/>
              <a:ea typeface="Calibri"/>
              <a:cs typeface="Calibri"/>
              <a:sym typeface="Gotham"/>
            </a:endParaRPr>
          </a:p>
          <a:p>
            <a:pPr algn="just">
              <a:lnSpc>
                <a:spcPts val="3499"/>
              </a:lnSpc>
              <a:spcBef>
                <a:spcPct val="0"/>
              </a:spcBef>
            </a:pPr>
            <a:endParaRPr lang="pt-BR" sz="2200" dirty="0">
              <a:solidFill>
                <a:srgbClr val="000000"/>
              </a:solidFill>
              <a:latin typeface="Calibri"/>
              <a:ea typeface="Calibri"/>
              <a:cs typeface="Calibri"/>
            </a:endParaRPr>
          </a:p>
          <a:p>
            <a:pPr algn="just">
              <a:lnSpc>
                <a:spcPts val="3499"/>
              </a:lnSpc>
              <a:spcBef>
                <a:spcPct val="0"/>
              </a:spcBef>
            </a:pPr>
            <a:endParaRPr lang="pt-BR" sz="2450" dirty="0">
              <a:solidFill>
                <a:srgbClr val="000000"/>
              </a:solidFill>
              <a:latin typeface="Gotham"/>
              <a:ea typeface="Gotham"/>
              <a:cs typeface="Gotham"/>
            </a:endParaRPr>
          </a:p>
          <a:p>
            <a:pPr algn="just">
              <a:lnSpc>
                <a:spcPts val="3499"/>
              </a:lnSpc>
              <a:spcBef>
                <a:spcPct val="0"/>
              </a:spcBef>
            </a:pPr>
            <a:endParaRPr lang="pt-BR" sz="2450" dirty="0">
              <a:solidFill>
                <a:srgbClr val="000000"/>
              </a:solidFill>
              <a:latin typeface="Gotham"/>
              <a:ea typeface="Gotham"/>
              <a:cs typeface="Gotham"/>
            </a:endParaRPr>
          </a:p>
          <a:p>
            <a:pPr algn="just">
              <a:lnSpc>
                <a:spcPts val="3499"/>
              </a:lnSpc>
              <a:spcBef>
                <a:spcPct val="0"/>
              </a:spcBef>
            </a:pPr>
            <a:endParaRPr lang="pt-BR" sz="2450" dirty="0">
              <a:solidFill>
                <a:srgbClr val="000000"/>
              </a:solidFill>
              <a:latin typeface="Gotham"/>
              <a:ea typeface="Gotham"/>
              <a:cs typeface="Gotham"/>
            </a:endParaRPr>
          </a:p>
          <a:p>
            <a:pPr algn="just">
              <a:lnSpc>
                <a:spcPts val="3499"/>
              </a:lnSpc>
              <a:spcBef>
                <a:spcPct val="0"/>
              </a:spcBef>
            </a:pPr>
            <a:endParaRPr lang="pt-BR" sz="2450" dirty="0">
              <a:latin typeface="Gotham"/>
              <a:cs typeface="Gotham"/>
            </a:endParaRPr>
          </a:p>
        </p:txBody>
      </p:sp>
      <p:sp>
        <p:nvSpPr>
          <p:cNvPr id="6" name="Retângulo: Cantos Arredondados 5">
            <a:extLst>
              <a:ext uri="{FF2B5EF4-FFF2-40B4-BE49-F238E27FC236}">
                <a16:creationId xmlns:a16="http://schemas.microsoft.com/office/drawing/2014/main" id="{75CF156C-900E-6B23-260F-2FA3C89C71CD}"/>
              </a:ext>
            </a:extLst>
          </p:cNvPr>
          <p:cNvSpPr/>
          <p:nvPr/>
        </p:nvSpPr>
        <p:spPr>
          <a:xfrm>
            <a:off x="856192" y="2032386"/>
            <a:ext cx="8656978" cy="1234670"/>
          </a:xfrm>
          <a:prstGeom prst="roundRect">
            <a:avLst/>
          </a:prstGeom>
          <a:solidFill>
            <a:schemeClr val="accent6"/>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pt-B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pt-BR" sz="2400" b="1" dirty="0">
                <a:ea typeface="Calibri"/>
                <a:cs typeface="Calibri"/>
              </a:rPr>
              <a:t>QUANDO NÃO HOUVER O CUMPRIMENTO PROPORCIONAL DA CONTRAPARTIDA</a:t>
            </a:r>
          </a:p>
        </p:txBody>
      </p:sp>
      <p:sp>
        <p:nvSpPr>
          <p:cNvPr id="4" name="Retângulo: Cantos Arredondados 3">
            <a:extLst>
              <a:ext uri="{FF2B5EF4-FFF2-40B4-BE49-F238E27FC236}">
                <a16:creationId xmlns:a16="http://schemas.microsoft.com/office/drawing/2014/main" id="{65374A33-289C-B3DC-7463-A4C63FDF4BBF}"/>
              </a:ext>
            </a:extLst>
          </p:cNvPr>
          <p:cNvSpPr/>
          <p:nvPr/>
        </p:nvSpPr>
        <p:spPr>
          <a:xfrm>
            <a:off x="851174" y="3395808"/>
            <a:ext cx="8656978" cy="1234670"/>
          </a:xfrm>
          <a:prstGeom prst="roundRect">
            <a:avLst/>
          </a:prstGeom>
          <a:solidFill>
            <a:schemeClr val="accent4"/>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pt-B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pt-BR" sz="2400" b="1" dirty="0">
                <a:ea typeface="Calibri"/>
                <a:cs typeface="Calibri"/>
              </a:rPr>
              <a:t>SE APÓS A ANÁLISE DO RELATÓRIO DE ATIVIDADES FOR CONCLUÍDO QUE NÃO HOUVE A EXECUÇÃO DAS METAS PREVISTAS PARA O PERÍODO, DE MANEIRA INJUSTIFICADA</a:t>
            </a:r>
          </a:p>
        </p:txBody>
      </p:sp>
      <p:sp>
        <p:nvSpPr>
          <p:cNvPr id="5" name="Retângulo: Cantos Arredondados 4">
            <a:extLst>
              <a:ext uri="{FF2B5EF4-FFF2-40B4-BE49-F238E27FC236}">
                <a16:creationId xmlns:a16="http://schemas.microsoft.com/office/drawing/2014/main" id="{3096FBF4-D90D-6A1A-2E4B-CC907F32E7AB}"/>
              </a:ext>
            </a:extLst>
          </p:cNvPr>
          <p:cNvSpPr/>
          <p:nvPr/>
        </p:nvSpPr>
        <p:spPr>
          <a:xfrm>
            <a:off x="849873" y="4773169"/>
            <a:ext cx="8656978" cy="1234670"/>
          </a:xfrm>
          <a:prstGeom prst="roundRect">
            <a:avLst/>
          </a:prstGeom>
          <a:solidFill>
            <a:schemeClr val="accent5">
              <a:lumMod val="75000"/>
            </a:schemeClr>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pt-B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pt-BR" sz="2400" b="1" dirty="0">
                <a:ea typeface="Calibri"/>
                <a:cs typeface="Calibri"/>
              </a:rPr>
              <a:t>QUANDO NÃO FOR FINALIZADA A PRESTAÇÃO DE CONTAS PARCIAL DENTRO DO PRAZO PREVISTO NO INSTRUMENTO JURÍDICO</a:t>
            </a:r>
          </a:p>
        </p:txBody>
      </p:sp>
      <p:sp>
        <p:nvSpPr>
          <p:cNvPr id="7" name="Retângulo: Cantos Arredondados 6">
            <a:extLst>
              <a:ext uri="{FF2B5EF4-FFF2-40B4-BE49-F238E27FC236}">
                <a16:creationId xmlns:a16="http://schemas.microsoft.com/office/drawing/2014/main" id="{98603598-4D7F-CB78-1D4A-504A5541226B}"/>
              </a:ext>
            </a:extLst>
          </p:cNvPr>
          <p:cNvSpPr/>
          <p:nvPr/>
        </p:nvSpPr>
        <p:spPr>
          <a:xfrm>
            <a:off x="849873" y="6159265"/>
            <a:ext cx="8656978" cy="1234670"/>
          </a:xfrm>
          <a:prstGeom prst="roundRect">
            <a:avLst/>
          </a:prstGeom>
          <a:solidFill>
            <a:schemeClr val="accent1">
              <a:lumMod val="50000"/>
            </a:schemeClr>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pt-B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pt-BR" sz="2400" b="1" dirty="0">
                <a:ea typeface="Calibri"/>
                <a:cs typeface="Calibri"/>
              </a:rPr>
              <a:t>SE HOUVER IRREGULARIDADE NÃO SANADA NA UTILIZAÇÃO DA PARCELA ANTERIOR</a:t>
            </a:r>
          </a:p>
        </p:txBody>
      </p:sp>
      <p:sp>
        <p:nvSpPr>
          <p:cNvPr id="13" name="Retângulo: Cantos Arredondados 12">
            <a:extLst>
              <a:ext uri="{FF2B5EF4-FFF2-40B4-BE49-F238E27FC236}">
                <a16:creationId xmlns:a16="http://schemas.microsoft.com/office/drawing/2014/main" id="{CFE33702-298C-2B20-DC31-1E83BCA48E48}"/>
              </a:ext>
            </a:extLst>
          </p:cNvPr>
          <p:cNvSpPr/>
          <p:nvPr/>
        </p:nvSpPr>
        <p:spPr>
          <a:xfrm>
            <a:off x="857121" y="7564506"/>
            <a:ext cx="8656978" cy="1234670"/>
          </a:xfrm>
          <a:prstGeom prst="roundRect">
            <a:avLst/>
          </a:prstGeom>
          <a:solidFill>
            <a:schemeClr val="tx1">
              <a:lumMod val="50000"/>
              <a:lumOff val="50000"/>
            </a:schemeClr>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pt-B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pt-BR" sz="2400" b="1" dirty="0">
                <a:ea typeface="Calibri"/>
                <a:cs typeface="Calibri"/>
              </a:rPr>
              <a:t>QUANDO CONSTATADO NÃO CUMPRIMENTO DE OBRIGAÇÕES PREVISTAS PARA O CONVENENTE</a:t>
            </a:r>
          </a:p>
        </p:txBody>
      </p:sp>
      <p:sp>
        <p:nvSpPr>
          <p:cNvPr id="15" name="Retângulo: Cantos Arredondados 14">
            <a:extLst>
              <a:ext uri="{FF2B5EF4-FFF2-40B4-BE49-F238E27FC236}">
                <a16:creationId xmlns:a16="http://schemas.microsoft.com/office/drawing/2014/main" id="{CE7DA418-9150-513B-43A5-00D7226592EE}"/>
              </a:ext>
            </a:extLst>
          </p:cNvPr>
          <p:cNvSpPr/>
          <p:nvPr/>
        </p:nvSpPr>
        <p:spPr>
          <a:xfrm>
            <a:off x="857121" y="8981826"/>
            <a:ext cx="8656978" cy="1234670"/>
          </a:xfrm>
          <a:prstGeom prst="roundRect">
            <a:avLst/>
          </a:prstGeom>
          <a:solidFill>
            <a:schemeClr val="accent2">
              <a:lumMod val="75000"/>
            </a:schemeClr>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pt-B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pt-BR" sz="2400" b="1" dirty="0">
                <a:ea typeface="Calibri"/>
                <a:cs typeface="Calibri"/>
              </a:rPr>
              <a:t>QUANDO O CONVENENTE NÃO ADOTAR, DE MODO INJUSTIFICADO, AS MEDIDAS SANEADORAS APONTADAS PELO CONCEDENTE OU ÓRGÃO DE CONTROLE.</a:t>
            </a:r>
          </a:p>
        </p:txBody>
      </p:sp>
    </p:spTree>
    <p:extLst>
      <p:ext uri="{BB962C8B-B14F-4D97-AF65-F5344CB8AC3E}">
        <p14:creationId xmlns:p14="http://schemas.microsoft.com/office/powerpoint/2010/main" val="814320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1" nodeType="clickEffect">
                                  <p:stCondLst>
                                    <p:cond delay="0"/>
                                  </p:stCondLst>
                                  <p:childTnLst>
                                    <p:anim calcmode="lin" valueType="num">
                                      <p:cBhvr additive="base">
                                        <p:cTn id="12" dur="500"/>
                                        <p:tgtEl>
                                          <p:spTgt spid="23"/>
                                        </p:tgtEl>
                                        <p:attrNameLst>
                                          <p:attrName>ppt_x</p:attrName>
                                        </p:attrNameLst>
                                      </p:cBhvr>
                                      <p:tavLst>
                                        <p:tav tm="0">
                                          <p:val>
                                            <p:strVal val="ppt_x"/>
                                          </p:val>
                                        </p:tav>
                                        <p:tav tm="100000">
                                          <p:val>
                                            <p:strVal val="ppt_x"/>
                                          </p:val>
                                        </p:tav>
                                      </p:tavLst>
                                    </p:anim>
                                    <p:anim calcmode="lin" valueType="num">
                                      <p:cBhvr additive="base">
                                        <p:cTn id="13" dur="500"/>
                                        <p:tgtEl>
                                          <p:spTgt spid="23"/>
                                        </p:tgtEl>
                                        <p:attrNameLst>
                                          <p:attrName>ppt_y</p:attrName>
                                        </p:attrNameLst>
                                      </p:cBhvr>
                                      <p:tavLst>
                                        <p:tav tm="0">
                                          <p:val>
                                            <p:strVal val="ppt_y"/>
                                          </p:val>
                                        </p:tav>
                                        <p:tav tm="100000">
                                          <p:val>
                                            <p:strVal val="1+ppt_h/2"/>
                                          </p:val>
                                        </p:tav>
                                      </p:tavLst>
                                    </p:anim>
                                    <p:set>
                                      <p:cBhvr>
                                        <p:cTn id="14" dur="1" fill="hold">
                                          <p:stCondLst>
                                            <p:cond delay="499"/>
                                          </p:stCondLst>
                                        </p:cTn>
                                        <p:tgtEl>
                                          <p:spTgt spid="23"/>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fill="hold"/>
                                        <p:tgtEl>
                                          <p:spTgt spid="13"/>
                                        </p:tgtEl>
                                        <p:attrNameLst>
                                          <p:attrName>ppt_x</p:attrName>
                                        </p:attrNameLst>
                                      </p:cBhvr>
                                      <p:tavLst>
                                        <p:tav tm="0">
                                          <p:val>
                                            <p:strVal val="#ppt_x"/>
                                          </p:val>
                                        </p:tav>
                                        <p:tav tm="100000">
                                          <p:val>
                                            <p:strVal val="#ppt_x"/>
                                          </p:val>
                                        </p:tav>
                                      </p:tavLst>
                                    </p:anim>
                                    <p:anim calcmode="lin" valueType="num">
                                      <p:cBhvr additive="base">
                                        <p:cTn id="4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500" fill="hold"/>
                                        <p:tgtEl>
                                          <p:spTgt spid="15"/>
                                        </p:tgtEl>
                                        <p:attrNameLst>
                                          <p:attrName>ppt_x</p:attrName>
                                        </p:attrNameLst>
                                      </p:cBhvr>
                                      <p:tavLst>
                                        <p:tav tm="0">
                                          <p:val>
                                            <p:strVal val="#ppt_x"/>
                                          </p:val>
                                        </p:tav>
                                        <p:tav tm="100000">
                                          <p:val>
                                            <p:strVal val="#ppt_x"/>
                                          </p:val>
                                        </p:tav>
                                      </p:tavLst>
                                    </p:anim>
                                    <p:anim calcmode="lin" valueType="num">
                                      <p:cBhvr additive="base">
                                        <p:cTn id="5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3" grpId="1"/>
      <p:bldP spid="6" grpId="0" animBg="1"/>
      <p:bldP spid="4" grpId="0" animBg="1"/>
      <p:bldP spid="5" grpId="0" animBg="1"/>
      <p:bldP spid="7" grpId="0" animBg="1"/>
      <p:bldP spid="13" grpId="0" animBg="1"/>
      <p:bldP spid="1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F14E13-14D9-AC8C-7881-C849013F2DDE}"/>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E01D67F7-375C-4979-366B-DB992E8E9EEF}"/>
              </a:ext>
            </a:extLst>
          </p:cNvPr>
          <p:cNvSpPr/>
          <p:nvPr/>
        </p:nvSpPr>
        <p:spPr>
          <a:xfrm>
            <a:off x="0" y="0"/>
            <a:ext cx="731454" cy="10287000"/>
          </a:xfrm>
          <a:custGeom>
            <a:avLst/>
            <a:gdLst/>
            <a:ahLst/>
            <a:cxnLst/>
            <a:rect l="l" t="t" r="r" b="b"/>
            <a:pathLst>
              <a:path w="731454" h="10287000">
                <a:moveTo>
                  <a:pt x="0" y="0"/>
                </a:moveTo>
                <a:lnTo>
                  <a:pt x="731454" y="0"/>
                </a:lnTo>
                <a:lnTo>
                  <a:pt x="731454" y="10287000"/>
                </a:lnTo>
                <a:lnTo>
                  <a:pt x="0" y="10287000"/>
                </a:lnTo>
                <a:lnTo>
                  <a:pt x="0" y="0"/>
                </a:lnTo>
                <a:close/>
              </a:path>
            </a:pathLst>
          </a:custGeom>
          <a:blipFill>
            <a:blip r:embed="rId2"/>
            <a:stretch>
              <a:fillRect r="-2400226"/>
            </a:stretch>
          </a:blipFill>
        </p:spPr>
      </p:sp>
      <p:sp>
        <p:nvSpPr>
          <p:cNvPr id="3" name="Freeform 3">
            <a:extLst>
              <a:ext uri="{FF2B5EF4-FFF2-40B4-BE49-F238E27FC236}">
                <a16:creationId xmlns:a16="http://schemas.microsoft.com/office/drawing/2014/main" id="{7551578D-BAC9-DA49-F7E0-7B32DA7AFCA9}"/>
              </a:ext>
            </a:extLst>
          </p:cNvPr>
          <p:cNvSpPr/>
          <p:nvPr/>
        </p:nvSpPr>
        <p:spPr>
          <a:xfrm>
            <a:off x="14732871" y="9032040"/>
            <a:ext cx="3136874" cy="858719"/>
          </a:xfrm>
          <a:custGeom>
            <a:avLst/>
            <a:gdLst/>
            <a:ahLst/>
            <a:cxnLst/>
            <a:rect l="l" t="t" r="r" b="b"/>
            <a:pathLst>
              <a:path w="3136874" h="858719">
                <a:moveTo>
                  <a:pt x="0" y="0"/>
                </a:moveTo>
                <a:lnTo>
                  <a:pt x="3136874" y="0"/>
                </a:lnTo>
                <a:lnTo>
                  <a:pt x="3136874" y="858720"/>
                </a:lnTo>
                <a:lnTo>
                  <a:pt x="0" y="858720"/>
                </a:lnTo>
                <a:lnTo>
                  <a:pt x="0" y="0"/>
                </a:lnTo>
                <a:close/>
              </a:path>
            </a:pathLst>
          </a:custGeom>
          <a:blipFill>
            <a:blip r:embed="rId3"/>
            <a:stretch>
              <a:fillRect/>
            </a:stretch>
          </a:blipFill>
        </p:spPr>
      </p:sp>
      <p:sp>
        <p:nvSpPr>
          <p:cNvPr id="8" name="Retângulo 7">
            <a:extLst>
              <a:ext uri="{FF2B5EF4-FFF2-40B4-BE49-F238E27FC236}">
                <a16:creationId xmlns:a16="http://schemas.microsoft.com/office/drawing/2014/main" id="{15633D4B-A24B-D2D0-14F5-8BB6D9262135}"/>
              </a:ext>
            </a:extLst>
          </p:cNvPr>
          <p:cNvSpPr/>
          <p:nvPr/>
        </p:nvSpPr>
        <p:spPr>
          <a:xfrm>
            <a:off x="729662" y="2601"/>
            <a:ext cx="8417127" cy="807906"/>
          </a:xfrm>
          <a:prstGeom prst="rect">
            <a:avLst/>
          </a:prstGeom>
          <a:solidFill>
            <a:srgbClr val="DFE1E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0" name="CaixaDeTexto 9">
            <a:extLst>
              <a:ext uri="{FF2B5EF4-FFF2-40B4-BE49-F238E27FC236}">
                <a16:creationId xmlns:a16="http://schemas.microsoft.com/office/drawing/2014/main" id="{F797B23B-79A7-4E17-B0C3-DDA405E7DB10}"/>
              </a:ext>
            </a:extLst>
          </p:cNvPr>
          <p:cNvSpPr txBox="1"/>
          <p:nvPr/>
        </p:nvSpPr>
        <p:spPr>
          <a:xfrm>
            <a:off x="734493" y="-131585"/>
            <a:ext cx="8410435" cy="923330"/>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r>
              <a:rPr lang="pt-BR" sz="5400" b="1" dirty="0">
                <a:solidFill>
                  <a:srgbClr val="034F6E"/>
                </a:solidFill>
                <a:ea typeface="Calibri"/>
                <a:cs typeface="Calibri"/>
              </a:rPr>
              <a:t>Prestação de contas</a:t>
            </a:r>
          </a:p>
        </p:txBody>
      </p:sp>
      <p:sp>
        <p:nvSpPr>
          <p:cNvPr id="16" name="Retângulo 15">
            <a:extLst>
              <a:ext uri="{FF2B5EF4-FFF2-40B4-BE49-F238E27FC236}">
                <a16:creationId xmlns:a16="http://schemas.microsoft.com/office/drawing/2014/main" id="{6C2DD121-E311-D5DC-6CF1-6A089BE8C013}"/>
              </a:ext>
            </a:extLst>
          </p:cNvPr>
          <p:cNvSpPr/>
          <p:nvPr/>
        </p:nvSpPr>
        <p:spPr>
          <a:xfrm>
            <a:off x="723297" y="8832611"/>
            <a:ext cx="10350116" cy="1452851"/>
          </a:xfrm>
          <a:prstGeom prst="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pt-BR" sz="1200" dirty="0">
              <a:solidFill>
                <a:srgbClr val="000000"/>
              </a:solidFill>
              <a:latin typeface="Aptos"/>
            </a:endParaRPr>
          </a:p>
          <a:p>
            <a:pPr algn="ctr"/>
            <a:endParaRPr lang="pt-BR" sz="1200" dirty="0">
              <a:solidFill>
                <a:srgbClr val="000000"/>
              </a:solidFill>
              <a:latin typeface="Aptos"/>
            </a:endParaRPr>
          </a:p>
          <a:p>
            <a:pPr algn="ctr"/>
            <a:endParaRPr lang="pt-BR" sz="1200" dirty="0">
              <a:solidFill>
                <a:srgbClr val="000000"/>
              </a:solidFill>
              <a:latin typeface="Aptos"/>
            </a:endParaRPr>
          </a:p>
        </p:txBody>
      </p:sp>
      <p:sp>
        <p:nvSpPr>
          <p:cNvPr id="20" name="CaixaDeTexto 9">
            <a:extLst>
              <a:ext uri="{FF2B5EF4-FFF2-40B4-BE49-F238E27FC236}">
                <a16:creationId xmlns:a16="http://schemas.microsoft.com/office/drawing/2014/main" id="{87386246-7B20-60B8-47F1-AE75AB2A22C7}"/>
              </a:ext>
            </a:extLst>
          </p:cNvPr>
          <p:cNvSpPr txBox="1"/>
          <p:nvPr/>
        </p:nvSpPr>
        <p:spPr>
          <a:xfrm>
            <a:off x="1546554" y="8850988"/>
            <a:ext cx="8729258" cy="2585323"/>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 typeface="Arial"/>
              <a:buChar char="•"/>
            </a:pPr>
            <a:r>
              <a:rPr lang="pt-BR" b="1" dirty="0">
                <a:ea typeface="+mn-lt"/>
                <a:cs typeface="+mn-lt"/>
              </a:rPr>
              <a:t>Exemplos de documentos: Ofício de encaminhamento, documentos relativos aos processos de contratação, notas fiscais, faturas, recibos e quaisquer outros documentos originais de comprovação de despesas, comprovantes de pagamento, comprovantes de devolução do saldo ao Tesouro Estadual; extratos bancários, demonstrativos, Relatório de Atividades Final, boletins de medição, entre outros. </a:t>
            </a:r>
          </a:p>
          <a:p>
            <a:pPr marL="285750" indent="-285750">
              <a:buFont typeface="Arial"/>
              <a:buChar char="•"/>
            </a:pPr>
            <a:endParaRPr lang="pt-BR" b="1" dirty="0">
              <a:ea typeface="+mn-lt"/>
              <a:cs typeface="+mn-lt"/>
            </a:endParaRPr>
          </a:p>
          <a:p>
            <a:pPr marL="285750" indent="-285750">
              <a:buFont typeface="Arial"/>
              <a:buChar char="•"/>
            </a:pPr>
            <a:endParaRPr lang="pt-BR" b="1" dirty="0">
              <a:ea typeface="+mn-lt"/>
              <a:cs typeface="+mn-lt"/>
            </a:endParaRPr>
          </a:p>
          <a:p>
            <a:pPr marL="285750" indent="-285750">
              <a:buFont typeface="Arial"/>
              <a:buChar char="•"/>
            </a:pPr>
            <a:endParaRPr lang="pt-BR" b="1" dirty="0">
              <a:ea typeface="+mn-lt"/>
              <a:cs typeface="+mn-lt"/>
            </a:endParaRPr>
          </a:p>
          <a:p>
            <a:pPr marL="285750" indent="-285750">
              <a:buFont typeface="Arial"/>
              <a:buChar char="•"/>
            </a:pPr>
            <a:endParaRPr lang="pt-BR" b="1" dirty="0">
              <a:ea typeface="+mn-lt"/>
              <a:cs typeface="+mn-lt"/>
            </a:endParaRPr>
          </a:p>
        </p:txBody>
      </p:sp>
      <p:sp>
        <p:nvSpPr>
          <p:cNvPr id="5" name="Retângulo: Cantos Arredondados 4">
            <a:extLst>
              <a:ext uri="{FF2B5EF4-FFF2-40B4-BE49-F238E27FC236}">
                <a16:creationId xmlns:a16="http://schemas.microsoft.com/office/drawing/2014/main" id="{957002F7-40A4-663F-2320-72B8E3DB8D91}"/>
              </a:ext>
            </a:extLst>
          </p:cNvPr>
          <p:cNvSpPr/>
          <p:nvPr/>
        </p:nvSpPr>
        <p:spPr>
          <a:xfrm>
            <a:off x="1039072" y="3556386"/>
            <a:ext cx="8656978" cy="1173710"/>
          </a:xfrm>
          <a:prstGeom prst="roundRect">
            <a:avLst/>
          </a:prstGeom>
          <a:solidFill>
            <a:schemeClr val="accent6"/>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pt-B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pt-BR" sz="2400" b="1" dirty="0">
                <a:ea typeface="Calibri"/>
                <a:cs typeface="Calibri"/>
              </a:rPr>
              <a:t>DEVE SER ENCAMINHADA PELO CONVENENTE NO PRAZO DE 90 DIAS APÓS O TÉRMINO DA VIGÊNCIA</a:t>
            </a:r>
          </a:p>
        </p:txBody>
      </p:sp>
      <p:sp>
        <p:nvSpPr>
          <p:cNvPr id="7" name="Retângulo: Cantos Arredondados 6">
            <a:extLst>
              <a:ext uri="{FF2B5EF4-FFF2-40B4-BE49-F238E27FC236}">
                <a16:creationId xmlns:a16="http://schemas.microsoft.com/office/drawing/2014/main" id="{863A8AA7-D891-B857-8F87-83C8939C1849}"/>
              </a:ext>
            </a:extLst>
          </p:cNvPr>
          <p:cNvSpPr/>
          <p:nvPr/>
        </p:nvSpPr>
        <p:spPr>
          <a:xfrm>
            <a:off x="1582694" y="4950288"/>
            <a:ext cx="8656978" cy="1173710"/>
          </a:xfrm>
          <a:prstGeom prst="roundRect">
            <a:avLst/>
          </a:prstGeom>
          <a:solidFill>
            <a:schemeClr val="accent4"/>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pt-B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pt-BR" sz="2400" b="1" dirty="0">
                <a:ea typeface="Calibri"/>
                <a:cs typeface="Calibri"/>
              </a:rPr>
              <a:t>A DOCUMENTAÇÃO MÍNIMA PARA A PRESTAÇÃO DE CONTAS ESTÁ LISTADA NO ART 93 DO DECRETO 48.745/2023 E NO CHECKLIST DE PRESTAÇÃO DE CONTAS</a:t>
            </a:r>
          </a:p>
        </p:txBody>
      </p:sp>
      <p:sp>
        <p:nvSpPr>
          <p:cNvPr id="6" name="TextBox 5">
            <a:extLst>
              <a:ext uri="{FF2B5EF4-FFF2-40B4-BE49-F238E27FC236}">
                <a16:creationId xmlns:a16="http://schemas.microsoft.com/office/drawing/2014/main" id="{A9E1A2CA-D01B-B00F-74B0-55D3BAE97F9B}"/>
              </a:ext>
            </a:extLst>
          </p:cNvPr>
          <p:cNvSpPr txBox="1"/>
          <p:nvPr/>
        </p:nvSpPr>
        <p:spPr>
          <a:xfrm>
            <a:off x="989864" y="1742200"/>
            <a:ext cx="13316742" cy="3789884"/>
          </a:xfrm>
          <a:prstGeom prst="rect">
            <a:avLst/>
          </a:prstGeom>
        </p:spPr>
        <p:txBody>
          <a:bodyPr wrap="square" lIns="0" tIns="0" rIns="0" bIns="0" rtlCol="0" anchor="t">
            <a:spAutoFit/>
          </a:bodyPr>
          <a:lstStyle/>
          <a:p>
            <a:pPr algn="just"/>
            <a:r>
              <a:rPr lang="pt-BR" sz="2200" b="1" dirty="0">
                <a:solidFill>
                  <a:srgbClr val="034F6E"/>
                </a:solidFill>
                <a:latin typeface="Calibri"/>
                <a:ea typeface="Calibri"/>
                <a:cs typeface="Calibri"/>
                <a:sym typeface="Gotham"/>
              </a:rPr>
              <a:t>Prestação em tempo real:</a:t>
            </a:r>
            <a:r>
              <a:rPr lang="pt-BR" sz="2200" dirty="0">
                <a:solidFill>
                  <a:srgbClr val="000000"/>
                </a:solidFill>
                <a:latin typeface="Calibri"/>
                <a:ea typeface="Calibri"/>
                <a:cs typeface="Calibri"/>
                <a:sym typeface="Gotham"/>
              </a:rPr>
              <a:t> A prestação de contas do convenente, em grande parte, vai acontecendo ao mesmo tempo em que é realizada a execução do objeto, a partir dos registros de execução no sistema;</a:t>
            </a:r>
          </a:p>
          <a:p>
            <a:pPr algn="just"/>
            <a:endParaRPr lang="pt-BR" sz="2200" dirty="0">
              <a:solidFill>
                <a:srgbClr val="000000"/>
              </a:solidFill>
              <a:latin typeface="Calibri"/>
              <a:ea typeface="Calibri"/>
              <a:cs typeface="Calibri"/>
              <a:sym typeface="Gotham"/>
            </a:endParaRPr>
          </a:p>
          <a:p>
            <a:pPr algn="just"/>
            <a:endParaRPr lang="pt-BR" sz="2200" dirty="0">
              <a:solidFill>
                <a:srgbClr val="000000"/>
              </a:solidFill>
              <a:latin typeface="Calibri"/>
              <a:ea typeface="Calibri"/>
              <a:cs typeface="Calibri"/>
            </a:endParaRPr>
          </a:p>
          <a:p>
            <a:pPr algn="just"/>
            <a:endParaRPr lang="pt-BR" sz="2200" dirty="0">
              <a:solidFill>
                <a:srgbClr val="000000"/>
              </a:solidFill>
              <a:latin typeface="Calibri"/>
              <a:ea typeface="Calibri"/>
              <a:cs typeface="Calibri"/>
            </a:endParaRPr>
          </a:p>
          <a:p>
            <a:pPr algn="just"/>
            <a:endParaRPr lang="pt-BR" sz="2200" dirty="0">
              <a:solidFill>
                <a:srgbClr val="000000"/>
              </a:solidFill>
              <a:latin typeface="Calibri"/>
              <a:ea typeface="Calibri"/>
              <a:cs typeface="Calibri"/>
            </a:endParaRPr>
          </a:p>
          <a:p>
            <a:pPr algn="just">
              <a:lnSpc>
                <a:spcPts val="3499"/>
              </a:lnSpc>
              <a:spcBef>
                <a:spcPct val="0"/>
              </a:spcBef>
            </a:pPr>
            <a:endParaRPr lang="pt-BR" sz="2450" dirty="0">
              <a:solidFill>
                <a:srgbClr val="000000"/>
              </a:solidFill>
              <a:latin typeface="Gotham"/>
              <a:ea typeface="Gotham"/>
              <a:cs typeface="Gotham"/>
            </a:endParaRPr>
          </a:p>
          <a:p>
            <a:pPr algn="just">
              <a:lnSpc>
                <a:spcPts val="3499"/>
              </a:lnSpc>
              <a:spcBef>
                <a:spcPct val="0"/>
              </a:spcBef>
            </a:pPr>
            <a:endParaRPr lang="pt-BR" sz="2450" dirty="0">
              <a:solidFill>
                <a:srgbClr val="000000"/>
              </a:solidFill>
              <a:latin typeface="Gotham"/>
              <a:ea typeface="Gotham"/>
              <a:cs typeface="Gotham"/>
            </a:endParaRPr>
          </a:p>
          <a:p>
            <a:pPr algn="just">
              <a:lnSpc>
                <a:spcPts val="3499"/>
              </a:lnSpc>
              <a:spcBef>
                <a:spcPct val="0"/>
              </a:spcBef>
            </a:pPr>
            <a:endParaRPr lang="pt-BR" sz="2450" dirty="0">
              <a:solidFill>
                <a:srgbClr val="000000"/>
              </a:solidFill>
              <a:latin typeface="Gotham"/>
              <a:ea typeface="Gotham"/>
              <a:cs typeface="Gotham"/>
            </a:endParaRPr>
          </a:p>
          <a:p>
            <a:pPr algn="just">
              <a:lnSpc>
                <a:spcPts val="3499"/>
              </a:lnSpc>
              <a:spcBef>
                <a:spcPct val="0"/>
              </a:spcBef>
            </a:pPr>
            <a:endParaRPr lang="pt-BR" sz="2450" dirty="0">
              <a:latin typeface="Gotham"/>
              <a:cs typeface="Gotham"/>
            </a:endParaRPr>
          </a:p>
        </p:txBody>
      </p:sp>
    </p:spTree>
    <p:extLst>
      <p:ext uri="{BB962C8B-B14F-4D97-AF65-F5344CB8AC3E}">
        <p14:creationId xmlns:p14="http://schemas.microsoft.com/office/powerpoint/2010/main" val="555741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ppt_x"/>
                                          </p:val>
                                        </p:tav>
                                        <p:tav tm="100000">
                                          <p:val>
                                            <p:strVal val="#ppt_x"/>
                                          </p:val>
                                        </p:tav>
                                      </p:tavLst>
                                    </p:anim>
                                    <p:anim calcmode="lin" valueType="num">
                                      <p:cBhvr additive="base">
                                        <p:cTn id="26" dur="500" fill="hold"/>
                                        <p:tgtEl>
                                          <p:spTgt spid="16"/>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additive="base">
                                        <p:cTn id="29" dur="500" fill="hold"/>
                                        <p:tgtEl>
                                          <p:spTgt spid="20"/>
                                        </p:tgtEl>
                                        <p:attrNameLst>
                                          <p:attrName>ppt_x</p:attrName>
                                        </p:attrNameLst>
                                      </p:cBhvr>
                                      <p:tavLst>
                                        <p:tav tm="0">
                                          <p:val>
                                            <p:strVal val="#ppt_x"/>
                                          </p:val>
                                        </p:tav>
                                        <p:tav tm="100000">
                                          <p:val>
                                            <p:strVal val="#ppt_x"/>
                                          </p:val>
                                        </p:tav>
                                      </p:tavLst>
                                    </p:anim>
                                    <p:anim calcmode="lin" valueType="num">
                                      <p:cBhvr additive="base">
                                        <p:cTn id="3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p:bldP spid="5" grpId="0" animBg="1"/>
      <p:bldP spid="7" grpId="0" animBg="1"/>
      <p:bldP spid="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BD2908-B5E7-0799-BCD9-F0CFBA0C05A8}"/>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415B4555-D595-8522-54A3-74F4CC9C7552}"/>
              </a:ext>
            </a:extLst>
          </p:cNvPr>
          <p:cNvSpPr/>
          <p:nvPr/>
        </p:nvSpPr>
        <p:spPr>
          <a:xfrm>
            <a:off x="0" y="0"/>
            <a:ext cx="731454" cy="10287000"/>
          </a:xfrm>
          <a:custGeom>
            <a:avLst/>
            <a:gdLst/>
            <a:ahLst/>
            <a:cxnLst/>
            <a:rect l="l" t="t" r="r" b="b"/>
            <a:pathLst>
              <a:path w="731454" h="10287000">
                <a:moveTo>
                  <a:pt x="0" y="0"/>
                </a:moveTo>
                <a:lnTo>
                  <a:pt x="731454" y="0"/>
                </a:lnTo>
                <a:lnTo>
                  <a:pt x="731454" y="10287000"/>
                </a:lnTo>
                <a:lnTo>
                  <a:pt x="0" y="10287000"/>
                </a:lnTo>
                <a:lnTo>
                  <a:pt x="0" y="0"/>
                </a:lnTo>
                <a:close/>
              </a:path>
            </a:pathLst>
          </a:custGeom>
          <a:blipFill>
            <a:blip r:embed="rId2"/>
            <a:stretch>
              <a:fillRect r="-2400226"/>
            </a:stretch>
          </a:blipFill>
        </p:spPr>
      </p:sp>
      <p:sp>
        <p:nvSpPr>
          <p:cNvPr id="3" name="Freeform 3">
            <a:extLst>
              <a:ext uri="{FF2B5EF4-FFF2-40B4-BE49-F238E27FC236}">
                <a16:creationId xmlns:a16="http://schemas.microsoft.com/office/drawing/2014/main" id="{B1E14470-511B-6299-E066-F29E2C790EDF}"/>
              </a:ext>
            </a:extLst>
          </p:cNvPr>
          <p:cNvSpPr/>
          <p:nvPr/>
        </p:nvSpPr>
        <p:spPr>
          <a:xfrm>
            <a:off x="14732871" y="9032040"/>
            <a:ext cx="3136874" cy="858719"/>
          </a:xfrm>
          <a:custGeom>
            <a:avLst/>
            <a:gdLst/>
            <a:ahLst/>
            <a:cxnLst/>
            <a:rect l="l" t="t" r="r" b="b"/>
            <a:pathLst>
              <a:path w="3136874" h="858719">
                <a:moveTo>
                  <a:pt x="0" y="0"/>
                </a:moveTo>
                <a:lnTo>
                  <a:pt x="3136874" y="0"/>
                </a:lnTo>
                <a:lnTo>
                  <a:pt x="3136874" y="858720"/>
                </a:lnTo>
                <a:lnTo>
                  <a:pt x="0" y="858720"/>
                </a:lnTo>
                <a:lnTo>
                  <a:pt x="0" y="0"/>
                </a:lnTo>
                <a:close/>
              </a:path>
            </a:pathLst>
          </a:custGeom>
          <a:blipFill>
            <a:blip r:embed="rId3"/>
            <a:stretch>
              <a:fillRect/>
            </a:stretch>
          </a:blipFill>
        </p:spPr>
      </p:sp>
      <p:sp>
        <p:nvSpPr>
          <p:cNvPr id="8" name="Retângulo 7">
            <a:extLst>
              <a:ext uri="{FF2B5EF4-FFF2-40B4-BE49-F238E27FC236}">
                <a16:creationId xmlns:a16="http://schemas.microsoft.com/office/drawing/2014/main" id="{78818D10-80DD-AF4F-590B-DBAF40489690}"/>
              </a:ext>
            </a:extLst>
          </p:cNvPr>
          <p:cNvSpPr/>
          <p:nvPr/>
        </p:nvSpPr>
        <p:spPr>
          <a:xfrm>
            <a:off x="729662" y="2601"/>
            <a:ext cx="8417127" cy="807906"/>
          </a:xfrm>
          <a:prstGeom prst="rect">
            <a:avLst/>
          </a:prstGeom>
          <a:solidFill>
            <a:srgbClr val="DFE1E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0" name="CaixaDeTexto 9">
            <a:extLst>
              <a:ext uri="{FF2B5EF4-FFF2-40B4-BE49-F238E27FC236}">
                <a16:creationId xmlns:a16="http://schemas.microsoft.com/office/drawing/2014/main" id="{A10CD76E-2DA8-78A2-4241-E23846935800}"/>
              </a:ext>
            </a:extLst>
          </p:cNvPr>
          <p:cNvSpPr txBox="1"/>
          <p:nvPr/>
        </p:nvSpPr>
        <p:spPr>
          <a:xfrm>
            <a:off x="734493" y="-131585"/>
            <a:ext cx="8654275" cy="923330"/>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r>
              <a:rPr lang="pt-BR" sz="5400" b="1" dirty="0">
                <a:solidFill>
                  <a:srgbClr val="034F6E"/>
                </a:solidFill>
                <a:ea typeface="Calibri"/>
                <a:cs typeface="Calibri"/>
              </a:rPr>
              <a:t>Devolução do saldo em conta</a:t>
            </a:r>
          </a:p>
        </p:txBody>
      </p:sp>
      <p:sp>
        <p:nvSpPr>
          <p:cNvPr id="6" name="TextBox 5">
            <a:extLst>
              <a:ext uri="{FF2B5EF4-FFF2-40B4-BE49-F238E27FC236}">
                <a16:creationId xmlns:a16="http://schemas.microsoft.com/office/drawing/2014/main" id="{16603BD3-8C57-6BC1-62F7-BD25AEF389AE}"/>
              </a:ext>
            </a:extLst>
          </p:cNvPr>
          <p:cNvSpPr txBox="1"/>
          <p:nvPr/>
        </p:nvSpPr>
        <p:spPr>
          <a:xfrm>
            <a:off x="1050824" y="2153680"/>
            <a:ext cx="13316742" cy="3112775"/>
          </a:xfrm>
          <a:prstGeom prst="rect">
            <a:avLst/>
          </a:prstGeom>
        </p:spPr>
        <p:txBody>
          <a:bodyPr wrap="square" lIns="0" tIns="0" rIns="0" bIns="0" rtlCol="0" anchor="t">
            <a:spAutoFit/>
          </a:bodyPr>
          <a:lstStyle/>
          <a:p>
            <a:pPr marL="342900" indent="-342900" algn="just">
              <a:buFont typeface="Arial"/>
              <a:buChar char="•"/>
            </a:pPr>
            <a:r>
              <a:rPr lang="pt-BR" sz="2200" dirty="0">
                <a:solidFill>
                  <a:srgbClr val="000000"/>
                </a:solidFill>
                <a:latin typeface="Calibri"/>
                <a:ea typeface="Calibri"/>
                <a:cs typeface="Calibri"/>
              </a:rPr>
              <a:t>O saldo em conta corresponde aos recursos não utilizados integralmente durante a execução do convênio de saída, incluindo os rendimentos de aplicação financeira;</a:t>
            </a:r>
            <a:endParaRPr lang="pt-BR" dirty="0">
              <a:ea typeface="Calibri"/>
              <a:cs typeface="Calibri"/>
            </a:endParaRPr>
          </a:p>
          <a:p>
            <a:pPr algn="just"/>
            <a:endParaRPr lang="pt-BR" sz="2200" dirty="0">
              <a:solidFill>
                <a:srgbClr val="000000"/>
              </a:solidFill>
              <a:latin typeface="Calibri"/>
              <a:ea typeface="Calibri"/>
              <a:cs typeface="Calibri"/>
            </a:endParaRPr>
          </a:p>
          <a:p>
            <a:pPr algn="just"/>
            <a:endParaRPr lang="pt-BR" sz="2200" dirty="0">
              <a:solidFill>
                <a:srgbClr val="000000"/>
              </a:solidFill>
              <a:latin typeface="Calibri"/>
              <a:ea typeface="Calibri"/>
              <a:cs typeface="Calibri"/>
            </a:endParaRPr>
          </a:p>
          <a:p>
            <a:pPr algn="just">
              <a:lnSpc>
                <a:spcPts val="3499"/>
              </a:lnSpc>
              <a:spcBef>
                <a:spcPct val="0"/>
              </a:spcBef>
            </a:pPr>
            <a:endParaRPr lang="pt-BR" sz="2450" dirty="0">
              <a:solidFill>
                <a:srgbClr val="000000"/>
              </a:solidFill>
              <a:latin typeface="Gotham"/>
              <a:ea typeface="Gotham"/>
              <a:cs typeface="Gotham"/>
            </a:endParaRPr>
          </a:p>
          <a:p>
            <a:pPr algn="just">
              <a:lnSpc>
                <a:spcPts val="3499"/>
              </a:lnSpc>
              <a:spcBef>
                <a:spcPct val="0"/>
              </a:spcBef>
            </a:pPr>
            <a:endParaRPr lang="pt-BR" sz="2450" dirty="0">
              <a:solidFill>
                <a:srgbClr val="000000"/>
              </a:solidFill>
              <a:latin typeface="Gotham"/>
              <a:ea typeface="Gotham"/>
              <a:cs typeface="Gotham"/>
            </a:endParaRPr>
          </a:p>
          <a:p>
            <a:pPr algn="just">
              <a:lnSpc>
                <a:spcPts val="3499"/>
              </a:lnSpc>
              <a:spcBef>
                <a:spcPct val="0"/>
              </a:spcBef>
            </a:pPr>
            <a:endParaRPr lang="pt-BR" sz="2450" dirty="0">
              <a:solidFill>
                <a:srgbClr val="000000"/>
              </a:solidFill>
              <a:latin typeface="Gotham"/>
              <a:ea typeface="Gotham"/>
              <a:cs typeface="Gotham"/>
            </a:endParaRPr>
          </a:p>
          <a:p>
            <a:pPr algn="just">
              <a:lnSpc>
                <a:spcPts val="3499"/>
              </a:lnSpc>
              <a:spcBef>
                <a:spcPct val="0"/>
              </a:spcBef>
            </a:pPr>
            <a:endParaRPr lang="pt-BR" sz="2450" dirty="0">
              <a:latin typeface="Gotham"/>
              <a:cs typeface="Gotham"/>
            </a:endParaRPr>
          </a:p>
        </p:txBody>
      </p:sp>
      <p:sp>
        <p:nvSpPr>
          <p:cNvPr id="11" name="TextBox 5">
            <a:extLst>
              <a:ext uri="{FF2B5EF4-FFF2-40B4-BE49-F238E27FC236}">
                <a16:creationId xmlns:a16="http://schemas.microsoft.com/office/drawing/2014/main" id="{714E9C21-189E-5B10-DC7B-CFAF2CBD822F}"/>
              </a:ext>
            </a:extLst>
          </p:cNvPr>
          <p:cNvSpPr txBox="1"/>
          <p:nvPr/>
        </p:nvSpPr>
        <p:spPr>
          <a:xfrm>
            <a:off x="1048594" y="3351507"/>
            <a:ext cx="13316742" cy="1648272"/>
          </a:xfrm>
          <a:prstGeom prst="rect">
            <a:avLst/>
          </a:prstGeom>
        </p:spPr>
        <p:txBody>
          <a:bodyPr wrap="square" lIns="0" tIns="0" rIns="0" bIns="0" rtlCol="0" anchor="t">
            <a:spAutoFit/>
          </a:bodyPr>
          <a:lstStyle/>
          <a:p>
            <a:pPr marL="342900" indent="-342900" algn="just">
              <a:buFont typeface="Arial"/>
              <a:buChar char="•"/>
            </a:pPr>
            <a:r>
              <a:rPr lang="pt-BR" sz="2200" dirty="0">
                <a:solidFill>
                  <a:srgbClr val="000000"/>
                </a:solidFill>
                <a:latin typeface="Calibri"/>
                <a:ea typeface="Calibri"/>
                <a:cs typeface="Calibri"/>
              </a:rPr>
              <a:t>Com o término da vigência, o saldo em conta deverá ser devolvido ao concedente em até 30 dias;</a:t>
            </a:r>
            <a:endParaRPr lang="pt-BR" dirty="0">
              <a:ea typeface="Calibri"/>
              <a:cs typeface="Calibri"/>
            </a:endParaRPr>
          </a:p>
          <a:p>
            <a:pPr algn="just">
              <a:lnSpc>
                <a:spcPts val="3499"/>
              </a:lnSpc>
              <a:spcBef>
                <a:spcPct val="0"/>
              </a:spcBef>
            </a:pPr>
            <a:endParaRPr lang="pt-BR" sz="2450" dirty="0">
              <a:solidFill>
                <a:srgbClr val="000000"/>
              </a:solidFill>
              <a:latin typeface="Gotham"/>
              <a:ea typeface="Gotham"/>
              <a:cs typeface="Gotham"/>
            </a:endParaRPr>
          </a:p>
          <a:p>
            <a:pPr algn="just">
              <a:lnSpc>
                <a:spcPts val="3499"/>
              </a:lnSpc>
              <a:spcBef>
                <a:spcPct val="0"/>
              </a:spcBef>
            </a:pPr>
            <a:endParaRPr lang="pt-BR" sz="2450" dirty="0">
              <a:solidFill>
                <a:srgbClr val="000000"/>
              </a:solidFill>
              <a:latin typeface="Gotham"/>
              <a:ea typeface="Gotham"/>
              <a:cs typeface="Gotham"/>
            </a:endParaRPr>
          </a:p>
          <a:p>
            <a:pPr algn="just">
              <a:lnSpc>
                <a:spcPts val="3499"/>
              </a:lnSpc>
              <a:spcBef>
                <a:spcPct val="0"/>
              </a:spcBef>
            </a:pPr>
            <a:endParaRPr lang="pt-BR" sz="2450" dirty="0">
              <a:latin typeface="Gotham"/>
              <a:cs typeface="Gotham"/>
            </a:endParaRPr>
          </a:p>
        </p:txBody>
      </p:sp>
      <p:sp>
        <p:nvSpPr>
          <p:cNvPr id="14" name="TextBox 5">
            <a:extLst>
              <a:ext uri="{FF2B5EF4-FFF2-40B4-BE49-F238E27FC236}">
                <a16:creationId xmlns:a16="http://schemas.microsoft.com/office/drawing/2014/main" id="{87060594-2EE8-11BA-08E6-09C9FF5B9A77}"/>
              </a:ext>
            </a:extLst>
          </p:cNvPr>
          <p:cNvSpPr txBox="1"/>
          <p:nvPr/>
        </p:nvSpPr>
        <p:spPr>
          <a:xfrm>
            <a:off x="1048594" y="4174467"/>
            <a:ext cx="13316742" cy="2215094"/>
          </a:xfrm>
          <a:prstGeom prst="rect">
            <a:avLst/>
          </a:prstGeom>
        </p:spPr>
        <p:txBody>
          <a:bodyPr wrap="square" lIns="0" tIns="0" rIns="0" bIns="0" rtlCol="0" anchor="t">
            <a:spAutoFit/>
          </a:bodyPr>
          <a:lstStyle/>
          <a:p>
            <a:pPr marL="342900" indent="-342900" algn="just">
              <a:buFont typeface="Arial"/>
              <a:buChar char="•"/>
            </a:pPr>
            <a:r>
              <a:rPr lang="pt-BR" sz="2200" dirty="0">
                <a:solidFill>
                  <a:srgbClr val="000000"/>
                </a:solidFill>
                <a:latin typeface="Calibri"/>
                <a:ea typeface="Calibri"/>
                <a:cs typeface="Calibri"/>
              </a:rPr>
              <a:t>Para a devolução do saldo deverá ser considerada a proporção devida à cada partícipe considerando o percentual de contrapartida pactuado;</a:t>
            </a:r>
          </a:p>
          <a:p>
            <a:pPr algn="just"/>
            <a:endParaRPr lang="pt-BR" sz="2200" dirty="0">
              <a:solidFill>
                <a:srgbClr val="000000"/>
              </a:solidFill>
              <a:latin typeface="Calibri"/>
              <a:ea typeface="Calibri"/>
              <a:cs typeface="Calibri"/>
            </a:endParaRPr>
          </a:p>
          <a:p>
            <a:pPr algn="just"/>
            <a:endParaRPr lang="pt-BR" sz="2200" dirty="0">
              <a:solidFill>
                <a:srgbClr val="000000"/>
              </a:solidFill>
              <a:latin typeface="Calibri"/>
              <a:ea typeface="Calibri"/>
              <a:cs typeface="Calibri"/>
            </a:endParaRPr>
          </a:p>
          <a:p>
            <a:pPr algn="just">
              <a:lnSpc>
                <a:spcPts val="3499"/>
              </a:lnSpc>
              <a:spcBef>
                <a:spcPct val="0"/>
              </a:spcBef>
            </a:pPr>
            <a:endParaRPr lang="pt-BR" sz="2450" dirty="0">
              <a:solidFill>
                <a:srgbClr val="000000"/>
              </a:solidFill>
              <a:latin typeface="Gotham"/>
              <a:ea typeface="Gotham"/>
              <a:cs typeface="Gotham"/>
            </a:endParaRPr>
          </a:p>
          <a:p>
            <a:pPr algn="just">
              <a:lnSpc>
                <a:spcPts val="3499"/>
              </a:lnSpc>
              <a:spcBef>
                <a:spcPct val="0"/>
              </a:spcBef>
            </a:pPr>
            <a:endParaRPr lang="pt-BR" sz="2450" dirty="0">
              <a:latin typeface="Gotham"/>
              <a:cs typeface="Gotham"/>
            </a:endParaRPr>
          </a:p>
        </p:txBody>
      </p:sp>
      <p:sp>
        <p:nvSpPr>
          <p:cNvPr id="17" name="TextBox 5">
            <a:extLst>
              <a:ext uri="{FF2B5EF4-FFF2-40B4-BE49-F238E27FC236}">
                <a16:creationId xmlns:a16="http://schemas.microsoft.com/office/drawing/2014/main" id="{FCF806D2-CA60-37D0-638D-24646A78E952}"/>
              </a:ext>
            </a:extLst>
          </p:cNvPr>
          <p:cNvSpPr txBox="1"/>
          <p:nvPr/>
        </p:nvSpPr>
        <p:spPr>
          <a:xfrm>
            <a:off x="1048594" y="5271747"/>
            <a:ext cx="13316742" cy="3230756"/>
          </a:xfrm>
          <a:prstGeom prst="rect">
            <a:avLst/>
          </a:prstGeom>
        </p:spPr>
        <p:txBody>
          <a:bodyPr wrap="square" lIns="0" tIns="0" rIns="0" bIns="0" rtlCol="0" anchor="t">
            <a:spAutoFit/>
          </a:bodyPr>
          <a:lstStyle/>
          <a:p>
            <a:pPr marL="342900" indent="-342900" algn="just">
              <a:buFont typeface="Arial"/>
              <a:buChar char="•"/>
            </a:pPr>
            <a:r>
              <a:rPr lang="pt-BR" sz="2200" dirty="0">
                <a:solidFill>
                  <a:srgbClr val="000000"/>
                </a:solidFill>
                <a:latin typeface="Calibri"/>
                <a:ea typeface="Calibri"/>
                <a:cs typeface="Calibri"/>
              </a:rPr>
              <a:t>Caso a devolução não ocorra dentro do prazo determinado, deverá incidir a Taxa Selic sobre o valor a ser devolvido.</a:t>
            </a:r>
          </a:p>
          <a:p>
            <a:pPr marL="342900" indent="-342900" algn="just">
              <a:buFont typeface="Arial"/>
              <a:buChar char="•"/>
            </a:pPr>
            <a:endParaRPr lang="pt-BR" sz="2200" dirty="0">
              <a:solidFill>
                <a:srgbClr val="000000"/>
              </a:solidFill>
              <a:latin typeface="Calibri"/>
              <a:ea typeface="Calibri"/>
              <a:cs typeface="Calibri"/>
            </a:endParaRPr>
          </a:p>
          <a:p>
            <a:pPr marL="342900" indent="-342900" algn="just">
              <a:buFont typeface="Arial"/>
              <a:buChar char="•"/>
            </a:pPr>
            <a:endParaRPr lang="pt-BR" sz="2200" dirty="0">
              <a:solidFill>
                <a:srgbClr val="000000"/>
              </a:solidFill>
              <a:latin typeface="Calibri"/>
              <a:ea typeface="Calibri"/>
              <a:cs typeface="Calibri"/>
            </a:endParaRPr>
          </a:p>
          <a:p>
            <a:pPr marL="342900" indent="-342900" algn="just">
              <a:buFont typeface="Arial"/>
              <a:buChar char="•"/>
            </a:pPr>
            <a:endParaRPr lang="pt-BR" sz="2200" dirty="0">
              <a:solidFill>
                <a:srgbClr val="000000"/>
              </a:solidFill>
              <a:latin typeface="Calibri"/>
              <a:ea typeface="Calibri"/>
              <a:cs typeface="Calibri"/>
            </a:endParaRPr>
          </a:p>
          <a:p>
            <a:pPr algn="just"/>
            <a:endParaRPr lang="pt-BR" sz="2200" dirty="0">
              <a:solidFill>
                <a:srgbClr val="000000"/>
              </a:solidFill>
              <a:latin typeface="Calibri"/>
              <a:ea typeface="Calibri"/>
              <a:cs typeface="Calibri"/>
            </a:endParaRPr>
          </a:p>
          <a:p>
            <a:pPr algn="just"/>
            <a:endParaRPr lang="pt-BR" sz="2200" dirty="0">
              <a:solidFill>
                <a:srgbClr val="000000"/>
              </a:solidFill>
              <a:latin typeface="Calibri"/>
              <a:ea typeface="Calibri"/>
              <a:cs typeface="Calibri"/>
            </a:endParaRPr>
          </a:p>
          <a:p>
            <a:pPr algn="just">
              <a:lnSpc>
                <a:spcPts val="3499"/>
              </a:lnSpc>
              <a:spcBef>
                <a:spcPct val="0"/>
              </a:spcBef>
            </a:pPr>
            <a:endParaRPr lang="pt-BR" sz="2450" dirty="0">
              <a:solidFill>
                <a:srgbClr val="000000"/>
              </a:solidFill>
              <a:latin typeface="Gotham"/>
              <a:ea typeface="Gotham"/>
              <a:cs typeface="Gotham"/>
            </a:endParaRPr>
          </a:p>
          <a:p>
            <a:pPr algn="just">
              <a:lnSpc>
                <a:spcPts val="3499"/>
              </a:lnSpc>
              <a:spcBef>
                <a:spcPct val="0"/>
              </a:spcBef>
            </a:pPr>
            <a:endParaRPr lang="pt-BR" sz="2450" dirty="0">
              <a:latin typeface="Gotham"/>
              <a:cs typeface="Gotham"/>
            </a:endParaRPr>
          </a:p>
        </p:txBody>
      </p:sp>
    </p:spTree>
    <p:extLst>
      <p:ext uri="{BB962C8B-B14F-4D97-AF65-F5344CB8AC3E}">
        <p14:creationId xmlns:p14="http://schemas.microsoft.com/office/powerpoint/2010/main" val="81867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fill="hold"/>
                                        <p:tgtEl>
                                          <p:spTgt spid="17"/>
                                        </p:tgtEl>
                                        <p:attrNameLst>
                                          <p:attrName>ppt_x</p:attrName>
                                        </p:attrNameLst>
                                      </p:cBhvr>
                                      <p:tavLst>
                                        <p:tav tm="0">
                                          <p:val>
                                            <p:strVal val="#ppt_x"/>
                                          </p:val>
                                        </p:tav>
                                        <p:tav tm="100000">
                                          <p:val>
                                            <p:strVal val="#ppt_x"/>
                                          </p:val>
                                        </p:tav>
                                      </p:tavLst>
                                    </p:anim>
                                    <p:anim calcmode="lin" valueType="num">
                                      <p:cBhvr additive="base">
                                        <p:cTn id="2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P spid="14" grpId="0"/>
      <p:bldP spid="17"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D8DAA8-E9F5-7F3D-3A47-4EE8446E8F73}"/>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4E6EB18A-F505-0C97-6465-A52498F61014}"/>
              </a:ext>
            </a:extLst>
          </p:cNvPr>
          <p:cNvSpPr/>
          <p:nvPr/>
        </p:nvSpPr>
        <p:spPr>
          <a:xfrm>
            <a:off x="0" y="0"/>
            <a:ext cx="731454" cy="10287000"/>
          </a:xfrm>
          <a:custGeom>
            <a:avLst/>
            <a:gdLst/>
            <a:ahLst/>
            <a:cxnLst/>
            <a:rect l="l" t="t" r="r" b="b"/>
            <a:pathLst>
              <a:path w="731454" h="10287000">
                <a:moveTo>
                  <a:pt x="0" y="0"/>
                </a:moveTo>
                <a:lnTo>
                  <a:pt x="731454" y="0"/>
                </a:lnTo>
                <a:lnTo>
                  <a:pt x="731454" y="10287000"/>
                </a:lnTo>
                <a:lnTo>
                  <a:pt x="0" y="10287000"/>
                </a:lnTo>
                <a:lnTo>
                  <a:pt x="0" y="0"/>
                </a:lnTo>
                <a:close/>
              </a:path>
            </a:pathLst>
          </a:custGeom>
          <a:blipFill>
            <a:blip r:embed="rId2"/>
            <a:stretch>
              <a:fillRect r="-2400226"/>
            </a:stretch>
          </a:blipFill>
        </p:spPr>
      </p:sp>
      <p:sp>
        <p:nvSpPr>
          <p:cNvPr id="3" name="Freeform 3">
            <a:extLst>
              <a:ext uri="{FF2B5EF4-FFF2-40B4-BE49-F238E27FC236}">
                <a16:creationId xmlns:a16="http://schemas.microsoft.com/office/drawing/2014/main" id="{2335C2B0-B173-9979-7041-1DCBA1999CA7}"/>
              </a:ext>
            </a:extLst>
          </p:cNvPr>
          <p:cNvSpPr/>
          <p:nvPr/>
        </p:nvSpPr>
        <p:spPr>
          <a:xfrm>
            <a:off x="14732871" y="9032040"/>
            <a:ext cx="3136874" cy="858719"/>
          </a:xfrm>
          <a:custGeom>
            <a:avLst/>
            <a:gdLst/>
            <a:ahLst/>
            <a:cxnLst/>
            <a:rect l="l" t="t" r="r" b="b"/>
            <a:pathLst>
              <a:path w="3136874" h="858719">
                <a:moveTo>
                  <a:pt x="0" y="0"/>
                </a:moveTo>
                <a:lnTo>
                  <a:pt x="3136874" y="0"/>
                </a:lnTo>
                <a:lnTo>
                  <a:pt x="3136874" y="858720"/>
                </a:lnTo>
                <a:lnTo>
                  <a:pt x="0" y="858720"/>
                </a:lnTo>
                <a:lnTo>
                  <a:pt x="0" y="0"/>
                </a:lnTo>
                <a:close/>
              </a:path>
            </a:pathLst>
          </a:custGeom>
          <a:blipFill>
            <a:blip r:embed="rId3"/>
            <a:stretch>
              <a:fillRect/>
            </a:stretch>
          </a:blipFill>
        </p:spPr>
      </p:sp>
      <p:sp>
        <p:nvSpPr>
          <p:cNvPr id="5" name="TextBox 5">
            <a:extLst>
              <a:ext uri="{FF2B5EF4-FFF2-40B4-BE49-F238E27FC236}">
                <a16:creationId xmlns:a16="http://schemas.microsoft.com/office/drawing/2014/main" id="{E95A2327-9DAB-A439-89E2-6D75482C6211}"/>
              </a:ext>
            </a:extLst>
          </p:cNvPr>
          <p:cNvSpPr txBox="1"/>
          <p:nvPr/>
        </p:nvSpPr>
        <p:spPr>
          <a:xfrm>
            <a:off x="1195688" y="1825511"/>
            <a:ext cx="13824742" cy="2104807"/>
          </a:xfrm>
          <a:prstGeom prst="rect">
            <a:avLst/>
          </a:prstGeom>
        </p:spPr>
        <p:txBody>
          <a:bodyPr wrap="square" lIns="0" tIns="0" rIns="0" bIns="0" rtlCol="0" anchor="t">
            <a:spAutoFit/>
          </a:bodyPr>
          <a:lstStyle/>
          <a:p>
            <a:pPr marL="285750" indent="-285750" algn="just">
              <a:buFont typeface="Arial,Sans-Serif"/>
              <a:buChar char="•"/>
            </a:pPr>
            <a:r>
              <a:rPr lang="pt-BR" sz="2200" dirty="0">
                <a:solidFill>
                  <a:srgbClr val="191D27"/>
                </a:solidFill>
                <a:latin typeface="Calibri"/>
                <a:ea typeface="Calibri"/>
                <a:cs typeface="Calibri"/>
              </a:rPr>
              <a:t>Compete ao concedente promover a conferência da prestação de contas, verificando o </a:t>
            </a:r>
            <a:r>
              <a:rPr lang="pt-BR" sz="2200" b="1" dirty="0">
                <a:solidFill>
                  <a:srgbClr val="191D27"/>
                </a:solidFill>
                <a:latin typeface="Calibri"/>
                <a:ea typeface="Calibri"/>
                <a:cs typeface="Calibri"/>
              </a:rPr>
              <a:t>cumprimento do objeto</a:t>
            </a:r>
            <a:r>
              <a:rPr lang="pt-BR" sz="2200" dirty="0">
                <a:solidFill>
                  <a:srgbClr val="191D27"/>
                </a:solidFill>
                <a:latin typeface="Calibri"/>
                <a:ea typeface="Calibri"/>
                <a:cs typeface="Calibri"/>
              </a:rPr>
              <a:t>, o alcance dos </a:t>
            </a:r>
            <a:r>
              <a:rPr lang="pt-BR" sz="2200" b="1" dirty="0">
                <a:solidFill>
                  <a:srgbClr val="191D27"/>
                </a:solidFill>
                <a:latin typeface="Calibri"/>
                <a:ea typeface="Calibri"/>
                <a:cs typeface="Calibri"/>
              </a:rPr>
              <a:t>resultados </a:t>
            </a:r>
            <a:r>
              <a:rPr lang="pt-BR" sz="2200" dirty="0">
                <a:solidFill>
                  <a:srgbClr val="191D27"/>
                </a:solidFill>
                <a:latin typeface="Calibri"/>
                <a:ea typeface="Calibri"/>
                <a:cs typeface="Calibri"/>
              </a:rPr>
              <a:t>e a </a:t>
            </a:r>
            <a:r>
              <a:rPr lang="pt-BR" sz="2200" b="1" dirty="0">
                <a:solidFill>
                  <a:srgbClr val="191D27"/>
                </a:solidFill>
                <a:latin typeface="Calibri"/>
                <a:ea typeface="Calibri"/>
                <a:cs typeface="Calibri"/>
              </a:rPr>
              <a:t>regularidade da aplicação dos recursos,</a:t>
            </a:r>
            <a:r>
              <a:rPr lang="pt-BR" sz="2200" dirty="0">
                <a:solidFill>
                  <a:srgbClr val="191D27"/>
                </a:solidFill>
                <a:latin typeface="Calibri"/>
                <a:ea typeface="Calibri"/>
                <a:cs typeface="Calibri"/>
              </a:rPr>
              <a:t> incluindo o </a:t>
            </a:r>
            <a:r>
              <a:rPr lang="pt-BR" sz="2200" b="1" dirty="0">
                <a:solidFill>
                  <a:srgbClr val="191D27"/>
                </a:solidFill>
                <a:latin typeface="Calibri"/>
                <a:ea typeface="Calibri"/>
                <a:cs typeface="Calibri"/>
              </a:rPr>
              <a:t>nexo de causalidade da receita e da despesa;</a:t>
            </a:r>
            <a:endParaRPr lang="en-US" sz="2200" b="1" dirty="0">
              <a:solidFill>
                <a:srgbClr val="191D27"/>
              </a:solidFill>
              <a:latin typeface="Calibri"/>
              <a:ea typeface="Calibri"/>
              <a:cs typeface="Calibri"/>
            </a:endParaRPr>
          </a:p>
          <a:p>
            <a:pPr marL="285750" indent="-285750" algn="just">
              <a:buFont typeface="Arial,Sans-Serif"/>
              <a:buChar char="•"/>
            </a:pPr>
            <a:endParaRPr lang="pt-BR" sz="2200" dirty="0">
              <a:solidFill>
                <a:srgbClr val="000000"/>
              </a:solidFill>
              <a:latin typeface="Calibri"/>
              <a:ea typeface="Calibri"/>
              <a:cs typeface="Calibri"/>
            </a:endParaRPr>
          </a:p>
          <a:p>
            <a:pPr marL="285750" indent="-285750" algn="just">
              <a:buFont typeface="Arial,Sans-Serif"/>
              <a:buChar char="•"/>
            </a:pPr>
            <a:r>
              <a:rPr lang="pt-BR" sz="2200" dirty="0">
                <a:solidFill>
                  <a:srgbClr val="191D27"/>
                </a:solidFill>
                <a:latin typeface="Calibri"/>
                <a:ea typeface="Calibri"/>
                <a:cs typeface="Calibri"/>
              </a:rPr>
              <a:t>A análise da prestação de contas envolve as seguintes etapas:</a:t>
            </a:r>
            <a:endParaRPr lang="pt-BR" sz="2200" dirty="0">
              <a:latin typeface="Calibri"/>
              <a:ea typeface="Calibri"/>
              <a:cs typeface="Calibri"/>
            </a:endParaRPr>
          </a:p>
          <a:p>
            <a:pPr algn="just">
              <a:lnSpc>
                <a:spcPts val="3499"/>
              </a:lnSpc>
              <a:spcBef>
                <a:spcPct val="0"/>
              </a:spcBef>
            </a:pPr>
            <a:endParaRPr lang="en-US" sz="2450" dirty="0">
              <a:solidFill>
                <a:srgbClr val="000000"/>
              </a:solidFill>
              <a:latin typeface="Gotham"/>
              <a:cs typeface="Gotham"/>
            </a:endParaRPr>
          </a:p>
        </p:txBody>
      </p:sp>
      <p:graphicFrame>
        <p:nvGraphicFramePr>
          <p:cNvPr id="20" name="Diagrama 19">
            <a:extLst>
              <a:ext uri="{FF2B5EF4-FFF2-40B4-BE49-F238E27FC236}">
                <a16:creationId xmlns:a16="http://schemas.microsoft.com/office/drawing/2014/main" id="{9F486534-5990-359D-FA75-2470C812DA37}"/>
              </a:ext>
            </a:extLst>
          </p:cNvPr>
          <p:cNvGraphicFramePr/>
          <p:nvPr>
            <p:extLst>
              <p:ext uri="{D42A27DB-BD31-4B8C-83A1-F6EECF244321}">
                <p14:modId xmlns:p14="http://schemas.microsoft.com/office/powerpoint/2010/main" val="31653581"/>
              </p:ext>
            </p:extLst>
          </p:nvPr>
        </p:nvGraphicFramePr>
        <p:xfrm>
          <a:off x="1198318" y="3614314"/>
          <a:ext cx="11236059" cy="47202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3" name="Retângulo 32">
            <a:extLst>
              <a:ext uri="{FF2B5EF4-FFF2-40B4-BE49-F238E27FC236}">
                <a16:creationId xmlns:a16="http://schemas.microsoft.com/office/drawing/2014/main" id="{C17E2FEB-3C6F-C7BC-E26E-699A17747D38}"/>
              </a:ext>
            </a:extLst>
          </p:cNvPr>
          <p:cNvSpPr/>
          <p:nvPr/>
        </p:nvSpPr>
        <p:spPr>
          <a:xfrm>
            <a:off x="729662" y="2601"/>
            <a:ext cx="8935287" cy="777426"/>
          </a:xfrm>
          <a:prstGeom prst="rect">
            <a:avLst/>
          </a:prstGeom>
          <a:solidFill>
            <a:srgbClr val="DFE1E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35" name="CaixaDeTexto 34">
            <a:extLst>
              <a:ext uri="{FF2B5EF4-FFF2-40B4-BE49-F238E27FC236}">
                <a16:creationId xmlns:a16="http://schemas.microsoft.com/office/drawing/2014/main" id="{9E0B4154-A1D9-FCB0-D8F1-42A4E4A53AD2}"/>
              </a:ext>
            </a:extLst>
          </p:cNvPr>
          <p:cNvSpPr txBox="1"/>
          <p:nvPr/>
        </p:nvSpPr>
        <p:spPr>
          <a:xfrm>
            <a:off x="734493" y="-139205"/>
            <a:ext cx="9126715" cy="923330"/>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r>
              <a:rPr lang="pt-BR" sz="5400" b="1" dirty="0">
                <a:solidFill>
                  <a:srgbClr val="034F6E"/>
                </a:solidFill>
                <a:ea typeface="Calibri"/>
                <a:cs typeface="Calibri"/>
              </a:rPr>
              <a:t>Análise da prestação de contas</a:t>
            </a:r>
          </a:p>
        </p:txBody>
      </p:sp>
    </p:spTree>
    <p:extLst>
      <p:ext uri="{BB962C8B-B14F-4D97-AF65-F5344CB8AC3E}">
        <p14:creationId xmlns:p14="http://schemas.microsoft.com/office/powerpoint/2010/main" val="20727199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3535F2-E047-0A2A-CB78-4D16D49AB441}"/>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A224B45F-3369-D023-6FD1-8A32B790F27F}"/>
              </a:ext>
            </a:extLst>
          </p:cNvPr>
          <p:cNvSpPr/>
          <p:nvPr/>
        </p:nvSpPr>
        <p:spPr>
          <a:xfrm>
            <a:off x="0" y="0"/>
            <a:ext cx="731454" cy="10287000"/>
          </a:xfrm>
          <a:custGeom>
            <a:avLst/>
            <a:gdLst/>
            <a:ahLst/>
            <a:cxnLst/>
            <a:rect l="l" t="t" r="r" b="b"/>
            <a:pathLst>
              <a:path w="731454" h="10287000">
                <a:moveTo>
                  <a:pt x="0" y="0"/>
                </a:moveTo>
                <a:lnTo>
                  <a:pt x="731454" y="0"/>
                </a:lnTo>
                <a:lnTo>
                  <a:pt x="731454" y="10287000"/>
                </a:lnTo>
                <a:lnTo>
                  <a:pt x="0" y="10287000"/>
                </a:lnTo>
                <a:lnTo>
                  <a:pt x="0" y="0"/>
                </a:lnTo>
                <a:close/>
              </a:path>
            </a:pathLst>
          </a:custGeom>
          <a:blipFill>
            <a:blip r:embed="rId2"/>
            <a:stretch>
              <a:fillRect r="-2400226"/>
            </a:stretch>
          </a:blipFill>
        </p:spPr>
      </p:sp>
      <p:sp>
        <p:nvSpPr>
          <p:cNvPr id="3" name="Freeform 3">
            <a:extLst>
              <a:ext uri="{FF2B5EF4-FFF2-40B4-BE49-F238E27FC236}">
                <a16:creationId xmlns:a16="http://schemas.microsoft.com/office/drawing/2014/main" id="{E62598AB-EC34-5FE9-DA66-65633619499A}"/>
              </a:ext>
            </a:extLst>
          </p:cNvPr>
          <p:cNvSpPr/>
          <p:nvPr/>
        </p:nvSpPr>
        <p:spPr>
          <a:xfrm>
            <a:off x="14732871" y="9032040"/>
            <a:ext cx="3136874" cy="858719"/>
          </a:xfrm>
          <a:custGeom>
            <a:avLst/>
            <a:gdLst/>
            <a:ahLst/>
            <a:cxnLst/>
            <a:rect l="l" t="t" r="r" b="b"/>
            <a:pathLst>
              <a:path w="3136874" h="858719">
                <a:moveTo>
                  <a:pt x="0" y="0"/>
                </a:moveTo>
                <a:lnTo>
                  <a:pt x="3136874" y="0"/>
                </a:lnTo>
                <a:lnTo>
                  <a:pt x="3136874" y="858720"/>
                </a:lnTo>
                <a:lnTo>
                  <a:pt x="0" y="858720"/>
                </a:lnTo>
                <a:lnTo>
                  <a:pt x="0" y="0"/>
                </a:lnTo>
                <a:close/>
              </a:path>
            </a:pathLst>
          </a:custGeom>
          <a:blipFill>
            <a:blip r:embed="rId3"/>
            <a:stretch>
              <a:fillRect/>
            </a:stretch>
          </a:blipFill>
        </p:spPr>
      </p:sp>
      <p:sp>
        <p:nvSpPr>
          <p:cNvPr id="8" name="Retângulo 7">
            <a:extLst>
              <a:ext uri="{FF2B5EF4-FFF2-40B4-BE49-F238E27FC236}">
                <a16:creationId xmlns:a16="http://schemas.microsoft.com/office/drawing/2014/main" id="{BC2CC2CA-F2AB-D51D-F906-7E52D6296543}"/>
              </a:ext>
            </a:extLst>
          </p:cNvPr>
          <p:cNvSpPr/>
          <p:nvPr/>
        </p:nvSpPr>
        <p:spPr>
          <a:xfrm>
            <a:off x="729662" y="2601"/>
            <a:ext cx="10367847" cy="792666"/>
          </a:xfrm>
          <a:prstGeom prst="rect">
            <a:avLst/>
          </a:prstGeom>
          <a:solidFill>
            <a:srgbClr val="DFE1E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0" name="CaixaDeTexto 9">
            <a:extLst>
              <a:ext uri="{FF2B5EF4-FFF2-40B4-BE49-F238E27FC236}">
                <a16:creationId xmlns:a16="http://schemas.microsoft.com/office/drawing/2014/main" id="{7AB919BF-B854-F6A0-2E29-71FCFAE9B45C}"/>
              </a:ext>
            </a:extLst>
          </p:cNvPr>
          <p:cNvSpPr txBox="1"/>
          <p:nvPr/>
        </p:nvSpPr>
        <p:spPr>
          <a:xfrm>
            <a:off x="734493" y="-131585"/>
            <a:ext cx="10559275" cy="923330"/>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r>
              <a:rPr lang="pt-BR" sz="5400" b="1" dirty="0">
                <a:solidFill>
                  <a:srgbClr val="034F6E"/>
                </a:solidFill>
                <a:ea typeface="Calibri"/>
                <a:cs typeface="Calibri"/>
              </a:rPr>
              <a:t>Decisão do ordenador de despesas</a:t>
            </a:r>
          </a:p>
        </p:txBody>
      </p:sp>
      <p:sp>
        <p:nvSpPr>
          <p:cNvPr id="16" name="Retângulo 15">
            <a:extLst>
              <a:ext uri="{FF2B5EF4-FFF2-40B4-BE49-F238E27FC236}">
                <a16:creationId xmlns:a16="http://schemas.microsoft.com/office/drawing/2014/main" id="{F43AEEE4-5A8E-59AB-841E-0BBABCF6D07D}"/>
              </a:ext>
            </a:extLst>
          </p:cNvPr>
          <p:cNvSpPr/>
          <p:nvPr/>
        </p:nvSpPr>
        <p:spPr>
          <a:xfrm>
            <a:off x="723297" y="8832611"/>
            <a:ext cx="10350116" cy="1452851"/>
          </a:xfrm>
          <a:prstGeom prst="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pt-BR" sz="1200" dirty="0">
              <a:solidFill>
                <a:srgbClr val="000000"/>
              </a:solidFill>
              <a:latin typeface="Aptos"/>
            </a:endParaRPr>
          </a:p>
          <a:p>
            <a:pPr algn="ctr"/>
            <a:endParaRPr lang="pt-BR" sz="1200" dirty="0">
              <a:solidFill>
                <a:srgbClr val="000000"/>
              </a:solidFill>
              <a:latin typeface="Aptos"/>
            </a:endParaRPr>
          </a:p>
          <a:p>
            <a:pPr algn="ctr"/>
            <a:endParaRPr lang="pt-BR" sz="1200" dirty="0">
              <a:solidFill>
                <a:srgbClr val="000000"/>
              </a:solidFill>
              <a:latin typeface="Aptos"/>
            </a:endParaRPr>
          </a:p>
        </p:txBody>
      </p:sp>
      <p:sp>
        <p:nvSpPr>
          <p:cNvPr id="20" name="CaixaDeTexto 9">
            <a:extLst>
              <a:ext uri="{FF2B5EF4-FFF2-40B4-BE49-F238E27FC236}">
                <a16:creationId xmlns:a16="http://schemas.microsoft.com/office/drawing/2014/main" id="{230B7AAC-1F90-AF9E-5B29-0C7A07D75D2F}"/>
              </a:ext>
            </a:extLst>
          </p:cNvPr>
          <p:cNvSpPr txBox="1"/>
          <p:nvPr/>
        </p:nvSpPr>
        <p:spPr>
          <a:xfrm>
            <a:off x="1649501" y="9072351"/>
            <a:ext cx="8729258" cy="2308324"/>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 typeface="Arial"/>
              <a:buChar char="•"/>
            </a:pPr>
            <a:r>
              <a:rPr lang="pt-BR" b="1" dirty="0">
                <a:ea typeface="+mn-lt"/>
                <a:cs typeface="+mn-lt"/>
              </a:rPr>
              <a:t>Se identificadas na execução do convênio, a qualquer tempo,  irregularidades graves e insanáveis, o concedente deverá promover a representação ao Tribunal de Contas do Estado de Minas Gerais. </a:t>
            </a:r>
          </a:p>
          <a:p>
            <a:pPr marL="285750" indent="-285750">
              <a:buFont typeface="Arial"/>
              <a:buChar char="•"/>
            </a:pPr>
            <a:endParaRPr lang="pt-BR" b="1" dirty="0">
              <a:ea typeface="+mn-lt"/>
              <a:cs typeface="+mn-lt"/>
            </a:endParaRPr>
          </a:p>
          <a:p>
            <a:pPr marL="285750" indent="-285750">
              <a:buFont typeface="Arial"/>
              <a:buChar char="•"/>
            </a:pPr>
            <a:endParaRPr lang="pt-BR" b="1" dirty="0">
              <a:ea typeface="+mn-lt"/>
              <a:cs typeface="+mn-lt"/>
            </a:endParaRPr>
          </a:p>
          <a:p>
            <a:pPr marL="285750" indent="-285750">
              <a:buFont typeface="Arial"/>
              <a:buChar char="•"/>
            </a:pPr>
            <a:endParaRPr lang="pt-BR" b="1" dirty="0">
              <a:ea typeface="+mn-lt"/>
              <a:cs typeface="+mn-lt"/>
            </a:endParaRPr>
          </a:p>
          <a:p>
            <a:pPr marL="285750" indent="-285750">
              <a:buFont typeface="Arial"/>
              <a:buChar char="•"/>
            </a:pPr>
            <a:endParaRPr lang="pt-BR" b="1" dirty="0">
              <a:ea typeface="+mn-lt"/>
              <a:cs typeface="+mn-lt"/>
            </a:endParaRPr>
          </a:p>
          <a:p>
            <a:pPr marL="285750" indent="-285750">
              <a:buFont typeface="Arial"/>
              <a:buChar char="•"/>
            </a:pPr>
            <a:endParaRPr lang="pt-BR" b="1" dirty="0">
              <a:ea typeface="+mn-lt"/>
              <a:cs typeface="+mn-lt"/>
            </a:endParaRPr>
          </a:p>
        </p:txBody>
      </p:sp>
      <p:sp>
        <p:nvSpPr>
          <p:cNvPr id="5" name="Retângulo: Cantos Arredondados 4">
            <a:extLst>
              <a:ext uri="{FF2B5EF4-FFF2-40B4-BE49-F238E27FC236}">
                <a16:creationId xmlns:a16="http://schemas.microsoft.com/office/drawing/2014/main" id="{A2EE3205-0C57-87E9-AEB9-1978358256C4}"/>
              </a:ext>
            </a:extLst>
          </p:cNvPr>
          <p:cNvSpPr/>
          <p:nvPr/>
        </p:nvSpPr>
        <p:spPr>
          <a:xfrm>
            <a:off x="1069552" y="2748666"/>
            <a:ext cx="11735458" cy="1158470"/>
          </a:xfrm>
          <a:prstGeom prst="roundRect">
            <a:avLst/>
          </a:prstGeom>
          <a:solidFill>
            <a:schemeClr val="accent6"/>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pt-B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pt-BR" sz="2400" b="1" dirty="0">
                <a:ea typeface="Calibri"/>
                <a:cs typeface="Calibri"/>
              </a:rPr>
              <a:t>APROVAR AS CONTAS DO CONVÊNIO, SE COMPROVADA DE FORMA CLARA E OBJETIVA A SUA EXECUÇÃO</a:t>
            </a:r>
          </a:p>
        </p:txBody>
      </p:sp>
      <p:sp>
        <p:nvSpPr>
          <p:cNvPr id="7" name="Retângulo: Cantos Arredondados 6">
            <a:extLst>
              <a:ext uri="{FF2B5EF4-FFF2-40B4-BE49-F238E27FC236}">
                <a16:creationId xmlns:a16="http://schemas.microsoft.com/office/drawing/2014/main" id="{A5AC7074-DC3F-61FB-771C-84B28792FB3D}"/>
              </a:ext>
            </a:extLst>
          </p:cNvPr>
          <p:cNvSpPr/>
          <p:nvPr/>
        </p:nvSpPr>
        <p:spPr>
          <a:xfrm>
            <a:off x="1628414" y="4127328"/>
            <a:ext cx="11826898" cy="1173710"/>
          </a:xfrm>
          <a:prstGeom prst="roundRect">
            <a:avLst/>
          </a:prstGeom>
          <a:solidFill>
            <a:schemeClr val="accent4"/>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pt-B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pt-BR" sz="2400" b="1" dirty="0">
                <a:ea typeface="Calibri"/>
                <a:cs typeface="Calibri"/>
              </a:rPr>
              <a:t>APROVAR COM RESSALVAS, SE EVIDENCIADA IRREGULARIDADE OU INVALIDADE DE NATUREZA FORMAL QUE NÃO RESULTE EM DANO AO ERÁRIO</a:t>
            </a:r>
          </a:p>
        </p:txBody>
      </p:sp>
      <p:sp>
        <p:nvSpPr>
          <p:cNvPr id="13" name="Retângulo: Cantos Arredondados 12">
            <a:extLst>
              <a:ext uri="{FF2B5EF4-FFF2-40B4-BE49-F238E27FC236}">
                <a16:creationId xmlns:a16="http://schemas.microsoft.com/office/drawing/2014/main" id="{0DDCC958-CECC-3C3C-D610-3AB9029C3E91}"/>
              </a:ext>
            </a:extLst>
          </p:cNvPr>
          <p:cNvSpPr/>
          <p:nvPr/>
        </p:nvSpPr>
        <p:spPr>
          <a:xfrm>
            <a:off x="2770113" y="5535169"/>
            <a:ext cx="11964058" cy="1173710"/>
          </a:xfrm>
          <a:prstGeom prst="roundRect">
            <a:avLst/>
          </a:prstGeom>
          <a:solidFill>
            <a:schemeClr val="accent5">
              <a:lumMod val="75000"/>
            </a:schemeClr>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pt-B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pt-BR" sz="2400" b="1" dirty="0">
                <a:ea typeface="Calibri"/>
                <a:cs typeface="Calibri"/>
              </a:rPr>
              <a:t>REPROVAR AS CONTAS DO CONVÊNIO, QUANDO HOUVER FALTA DE COMPROVAÇÃO TOTAL OU PARCIAL DA APLICAÇÃO DOS RECURSOS NO OBJETO DO CONVÊNIO OU DANO AO ERÁRIO, INCLUSIVE POR OCASIÃO DE OMISSÃO NO DEVER DE PRESTAR CONTAS</a:t>
            </a:r>
          </a:p>
        </p:txBody>
      </p:sp>
      <p:sp>
        <p:nvSpPr>
          <p:cNvPr id="6" name="TextBox 5">
            <a:extLst>
              <a:ext uri="{FF2B5EF4-FFF2-40B4-BE49-F238E27FC236}">
                <a16:creationId xmlns:a16="http://schemas.microsoft.com/office/drawing/2014/main" id="{28ED4DE2-42D5-3E5D-4AF4-FDCAD8CBF4A4}"/>
              </a:ext>
            </a:extLst>
          </p:cNvPr>
          <p:cNvSpPr txBox="1"/>
          <p:nvPr/>
        </p:nvSpPr>
        <p:spPr>
          <a:xfrm>
            <a:off x="1066064" y="1361200"/>
            <a:ext cx="13316742" cy="2774221"/>
          </a:xfrm>
          <a:prstGeom prst="rect">
            <a:avLst/>
          </a:prstGeom>
        </p:spPr>
        <p:txBody>
          <a:bodyPr wrap="square" lIns="0" tIns="0" rIns="0" bIns="0" rtlCol="0" anchor="t">
            <a:spAutoFit/>
          </a:bodyPr>
          <a:lstStyle/>
          <a:p>
            <a:pPr algn="just"/>
            <a:r>
              <a:rPr lang="pt-BR" sz="2200" dirty="0">
                <a:ea typeface="Calibri"/>
                <a:cs typeface="Calibri"/>
              </a:rPr>
              <a:t>O ordenador de despesas, em suas atribuições, após a análise da prestação de contas, deverá decidir por: </a:t>
            </a:r>
          </a:p>
          <a:p>
            <a:pPr algn="just"/>
            <a:endParaRPr lang="pt-BR" sz="2200" dirty="0">
              <a:solidFill>
                <a:srgbClr val="000000"/>
              </a:solidFill>
              <a:latin typeface="Calibri"/>
              <a:ea typeface="Calibri"/>
              <a:cs typeface="Calibri"/>
            </a:endParaRPr>
          </a:p>
          <a:p>
            <a:pPr algn="just"/>
            <a:endParaRPr lang="pt-BR" sz="2200" dirty="0">
              <a:solidFill>
                <a:srgbClr val="000000"/>
              </a:solidFill>
              <a:latin typeface="Calibri"/>
              <a:ea typeface="Calibri"/>
              <a:cs typeface="Calibri"/>
            </a:endParaRPr>
          </a:p>
          <a:p>
            <a:pPr algn="just">
              <a:lnSpc>
                <a:spcPts val="3499"/>
              </a:lnSpc>
              <a:spcBef>
                <a:spcPct val="0"/>
              </a:spcBef>
            </a:pPr>
            <a:endParaRPr lang="pt-BR" sz="2450" dirty="0">
              <a:solidFill>
                <a:srgbClr val="000000"/>
              </a:solidFill>
              <a:latin typeface="Gotham"/>
              <a:ea typeface="Gotham"/>
              <a:cs typeface="Gotham"/>
            </a:endParaRPr>
          </a:p>
          <a:p>
            <a:pPr algn="just">
              <a:lnSpc>
                <a:spcPts val="3499"/>
              </a:lnSpc>
              <a:spcBef>
                <a:spcPct val="0"/>
              </a:spcBef>
            </a:pPr>
            <a:endParaRPr lang="pt-BR" sz="2450" dirty="0">
              <a:solidFill>
                <a:srgbClr val="000000"/>
              </a:solidFill>
              <a:latin typeface="Gotham"/>
              <a:ea typeface="Gotham"/>
              <a:cs typeface="Gotham"/>
            </a:endParaRPr>
          </a:p>
          <a:p>
            <a:pPr algn="just">
              <a:lnSpc>
                <a:spcPts val="3499"/>
              </a:lnSpc>
              <a:spcBef>
                <a:spcPct val="0"/>
              </a:spcBef>
            </a:pPr>
            <a:endParaRPr lang="pt-BR" sz="2450" dirty="0">
              <a:solidFill>
                <a:srgbClr val="000000"/>
              </a:solidFill>
              <a:latin typeface="Gotham"/>
              <a:ea typeface="Gotham"/>
              <a:cs typeface="Gotham"/>
            </a:endParaRPr>
          </a:p>
          <a:p>
            <a:pPr algn="just">
              <a:lnSpc>
                <a:spcPts val="3499"/>
              </a:lnSpc>
              <a:spcBef>
                <a:spcPct val="0"/>
              </a:spcBef>
            </a:pPr>
            <a:endParaRPr lang="pt-BR" sz="2450" dirty="0">
              <a:latin typeface="Gotham"/>
              <a:cs typeface="Gotham"/>
            </a:endParaRPr>
          </a:p>
        </p:txBody>
      </p:sp>
    </p:spTree>
    <p:extLst>
      <p:ext uri="{BB962C8B-B14F-4D97-AF65-F5344CB8AC3E}">
        <p14:creationId xmlns:p14="http://schemas.microsoft.com/office/powerpoint/2010/main" val="172130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ppt_x"/>
                                          </p:val>
                                        </p:tav>
                                        <p:tav tm="100000">
                                          <p:val>
                                            <p:strVal val="#ppt_x"/>
                                          </p:val>
                                        </p:tav>
                                      </p:tavLst>
                                    </p:anim>
                                    <p:anim calcmode="lin" valueType="num">
                                      <p:cBhvr additive="base">
                                        <p:cTn id="32" dur="500" fill="hold"/>
                                        <p:tgtEl>
                                          <p:spTgt spid="1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additive="base">
                                        <p:cTn id="35" dur="500" fill="hold"/>
                                        <p:tgtEl>
                                          <p:spTgt spid="20"/>
                                        </p:tgtEl>
                                        <p:attrNameLst>
                                          <p:attrName>ppt_x</p:attrName>
                                        </p:attrNameLst>
                                      </p:cBhvr>
                                      <p:tavLst>
                                        <p:tav tm="0">
                                          <p:val>
                                            <p:strVal val="#ppt_x"/>
                                          </p:val>
                                        </p:tav>
                                        <p:tav tm="100000">
                                          <p:val>
                                            <p:strVal val="#ppt_x"/>
                                          </p:val>
                                        </p:tav>
                                      </p:tavLst>
                                    </p:anim>
                                    <p:anim calcmode="lin" valueType="num">
                                      <p:cBhvr additive="base">
                                        <p:cTn id="3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p:bldP spid="5" grpId="0" animBg="1"/>
      <p:bldP spid="7" grpId="0" animBg="1"/>
      <p:bldP spid="13" grpId="0" animBg="1"/>
      <p:bldP spid="6"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731454" cy="10287000"/>
          </a:xfrm>
          <a:custGeom>
            <a:avLst/>
            <a:gdLst/>
            <a:ahLst/>
            <a:cxnLst/>
            <a:rect l="l" t="t" r="r" b="b"/>
            <a:pathLst>
              <a:path w="731454" h="10287000">
                <a:moveTo>
                  <a:pt x="0" y="0"/>
                </a:moveTo>
                <a:lnTo>
                  <a:pt x="731454" y="0"/>
                </a:lnTo>
                <a:lnTo>
                  <a:pt x="731454" y="10287000"/>
                </a:lnTo>
                <a:lnTo>
                  <a:pt x="0" y="10287000"/>
                </a:lnTo>
                <a:lnTo>
                  <a:pt x="0" y="0"/>
                </a:lnTo>
                <a:close/>
              </a:path>
            </a:pathLst>
          </a:custGeom>
          <a:blipFill>
            <a:blip r:embed="rId2"/>
            <a:stretch>
              <a:fillRect r="-2400226"/>
            </a:stretch>
          </a:blipFill>
        </p:spPr>
      </p:sp>
      <p:sp>
        <p:nvSpPr>
          <p:cNvPr id="6" name="Freeform 6"/>
          <p:cNvSpPr/>
          <p:nvPr/>
        </p:nvSpPr>
        <p:spPr>
          <a:xfrm>
            <a:off x="14732871" y="9032040"/>
            <a:ext cx="3136874" cy="858719"/>
          </a:xfrm>
          <a:custGeom>
            <a:avLst/>
            <a:gdLst/>
            <a:ahLst/>
            <a:cxnLst/>
            <a:rect l="l" t="t" r="r" b="b"/>
            <a:pathLst>
              <a:path w="3136874" h="858719">
                <a:moveTo>
                  <a:pt x="0" y="0"/>
                </a:moveTo>
                <a:lnTo>
                  <a:pt x="3136874" y="0"/>
                </a:lnTo>
                <a:lnTo>
                  <a:pt x="3136874" y="858720"/>
                </a:lnTo>
                <a:lnTo>
                  <a:pt x="0" y="858720"/>
                </a:lnTo>
                <a:lnTo>
                  <a:pt x="0" y="0"/>
                </a:lnTo>
                <a:close/>
              </a:path>
            </a:pathLst>
          </a:custGeom>
          <a:blipFill>
            <a:blip r:embed="rId3"/>
            <a:stretch>
              <a:fillRect/>
            </a:stretch>
          </a:blipFill>
        </p:spPr>
      </p:sp>
      <p:sp>
        <p:nvSpPr>
          <p:cNvPr id="8" name="Retângulo 7">
            <a:extLst>
              <a:ext uri="{FF2B5EF4-FFF2-40B4-BE49-F238E27FC236}">
                <a16:creationId xmlns:a16="http://schemas.microsoft.com/office/drawing/2014/main" id="{F5A2D2B3-EE75-6731-8A8E-021DE1A16509}"/>
              </a:ext>
            </a:extLst>
          </p:cNvPr>
          <p:cNvSpPr/>
          <p:nvPr/>
        </p:nvSpPr>
        <p:spPr>
          <a:xfrm>
            <a:off x="729662" y="2601"/>
            <a:ext cx="8417127" cy="807906"/>
          </a:xfrm>
          <a:prstGeom prst="rect">
            <a:avLst/>
          </a:prstGeom>
          <a:solidFill>
            <a:srgbClr val="DFE1E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0" name="CaixaDeTexto 9">
            <a:extLst>
              <a:ext uri="{FF2B5EF4-FFF2-40B4-BE49-F238E27FC236}">
                <a16:creationId xmlns:a16="http://schemas.microsoft.com/office/drawing/2014/main" id="{9DEDBE25-C432-ABB7-E093-385CB01F67CB}"/>
              </a:ext>
            </a:extLst>
          </p:cNvPr>
          <p:cNvSpPr txBox="1"/>
          <p:nvPr/>
        </p:nvSpPr>
        <p:spPr>
          <a:xfrm>
            <a:off x="734493" y="-131585"/>
            <a:ext cx="8410435" cy="923330"/>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r>
              <a:rPr lang="pt-BR" sz="5400" b="1" dirty="0">
                <a:solidFill>
                  <a:srgbClr val="034F6E"/>
                </a:solidFill>
                <a:ea typeface="Calibri"/>
                <a:cs typeface="Calibri"/>
              </a:rPr>
              <a:t>Links úteis</a:t>
            </a:r>
          </a:p>
        </p:txBody>
      </p:sp>
      <p:sp>
        <p:nvSpPr>
          <p:cNvPr id="12" name="TextBox 5">
            <a:extLst>
              <a:ext uri="{FF2B5EF4-FFF2-40B4-BE49-F238E27FC236}">
                <a16:creationId xmlns:a16="http://schemas.microsoft.com/office/drawing/2014/main" id="{67384A41-D5FC-763A-21F8-6E42CDCBDBA0}"/>
              </a:ext>
            </a:extLst>
          </p:cNvPr>
          <p:cNvSpPr txBox="1"/>
          <p:nvPr/>
        </p:nvSpPr>
        <p:spPr>
          <a:xfrm>
            <a:off x="1264184" y="1498360"/>
            <a:ext cx="14170182" cy="5144101"/>
          </a:xfrm>
          <a:prstGeom prst="rect">
            <a:avLst/>
          </a:prstGeom>
        </p:spPr>
        <p:txBody>
          <a:bodyPr wrap="square" lIns="0" tIns="0" rIns="0" bIns="0" rtlCol="0" anchor="t">
            <a:spAutoFit/>
          </a:bodyPr>
          <a:lstStyle/>
          <a:p>
            <a:pPr marL="342900" indent="-342900" algn="just">
              <a:buFont typeface="Arial"/>
              <a:buChar char="•"/>
            </a:pPr>
            <a:r>
              <a:rPr lang="pt-BR" sz="2200" b="1" dirty="0">
                <a:solidFill>
                  <a:schemeClr val="tx2"/>
                </a:solidFill>
                <a:ea typeface="Calibri"/>
                <a:cs typeface="Calibri"/>
              </a:rPr>
              <a:t>SIGCON-Saída: </a:t>
            </a:r>
            <a:r>
              <a:rPr lang="pt-BR" sz="2200" dirty="0">
                <a:ea typeface="Calibri"/>
                <a:cs typeface="Calibri"/>
                <a:hlinkClick r:id="rId4"/>
              </a:rPr>
              <a:t>https://sigconsaida.mg.gov.br/</a:t>
            </a:r>
            <a:r>
              <a:rPr lang="pt-BR" sz="2200" dirty="0">
                <a:ea typeface="Calibri"/>
                <a:cs typeface="Calibri"/>
              </a:rPr>
              <a:t> </a:t>
            </a:r>
            <a:endParaRPr lang="pt-BR" dirty="0"/>
          </a:p>
          <a:p>
            <a:pPr marL="342900" indent="-342900" algn="just">
              <a:buFont typeface="Arial"/>
              <a:buChar char="•"/>
            </a:pPr>
            <a:r>
              <a:rPr lang="pt-BR" sz="2200" b="1" dirty="0">
                <a:solidFill>
                  <a:schemeClr val="tx2"/>
                </a:solidFill>
                <a:latin typeface="Calibri"/>
                <a:ea typeface="Calibri"/>
                <a:cs typeface="Calibri"/>
              </a:rPr>
              <a:t>CAGEC-MG: </a:t>
            </a:r>
            <a:r>
              <a:rPr lang="pt-BR" sz="2200" dirty="0">
                <a:latin typeface="Calibri"/>
                <a:ea typeface="Calibri"/>
                <a:cs typeface="Calibri"/>
                <a:hlinkClick r:id="rId5"/>
              </a:rPr>
              <a:t>https://www.portalcagec.mg.gov.br/</a:t>
            </a:r>
            <a:r>
              <a:rPr lang="pt-BR" sz="2200" dirty="0">
                <a:latin typeface="Calibri"/>
                <a:ea typeface="Calibri"/>
                <a:cs typeface="Calibri"/>
              </a:rPr>
              <a:t> </a:t>
            </a:r>
          </a:p>
          <a:p>
            <a:pPr marL="342900" indent="-342900" algn="just">
              <a:buFont typeface="Arial"/>
              <a:buChar char="•"/>
            </a:pPr>
            <a:r>
              <a:rPr lang="pt-BR" sz="2200" b="1" dirty="0">
                <a:solidFill>
                  <a:schemeClr val="tx2"/>
                </a:solidFill>
                <a:latin typeface="Calibri"/>
                <a:ea typeface="Calibri"/>
                <a:cs typeface="Calibri"/>
              </a:rPr>
              <a:t>Decreto Estadual 48.745/2023: </a:t>
            </a:r>
            <a:r>
              <a:rPr lang="pt-BR" sz="2200" dirty="0">
                <a:latin typeface="Calibri"/>
                <a:ea typeface="Calibri"/>
                <a:cs typeface="Calibri"/>
                <a:hlinkClick r:id="rId6"/>
              </a:rPr>
              <a:t>https://www.almg.gov.br/legislacao-mineira/texto/DEC/48745/2023/?cons=1</a:t>
            </a:r>
          </a:p>
          <a:p>
            <a:pPr marL="342900" indent="-342900" algn="just">
              <a:buFont typeface="Arial"/>
              <a:buChar char="•"/>
            </a:pPr>
            <a:r>
              <a:rPr lang="pt-BR" sz="2200" b="1" dirty="0">
                <a:solidFill>
                  <a:schemeClr val="tx2"/>
                </a:solidFill>
                <a:latin typeface="Calibri"/>
                <a:ea typeface="Calibri"/>
                <a:cs typeface="Calibri"/>
              </a:rPr>
              <a:t>Cadin-MG</a:t>
            </a:r>
            <a:r>
              <a:rPr lang="pt-BR" sz="2200" dirty="0">
                <a:solidFill>
                  <a:srgbClr val="000000"/>
                </a:solidFill>
                <a:latin typeface="Calibri"/>
                <a:ea typeface="Calibri"/>
                <a:cs typeface="Calibri"/>
              </a:rPr>
              <a:t>: </a:t>
            </a:r>
            <a:r>
              <a:rPr lang="pt-BR" sz="2200" dirty="0">
                <a:solidFill>
                  <a:srgbClr val="000000"/>
                </a:solidFill>
                <a:latin typeface="Calibri"/>
                <a:ea typeface="Calibri"/>
                <a:cs typeface="Calibri"/>
                <a:hlinkClick r:id="rId7"/>
              </a:rPr>
              <a:t>http://consultapublica.fazenda.mg.gov.br/ConsultaPublicaCADIN/consultaSituacaoPublica.do</a:t>
            </a:r>
          </a:p>
          <a:p>
            <a:pPr marL="342900" indent="-342900" algn="just">
              <a:buFont typeface="Arial"/>
              <a:buChar char="•"/>
            </a:pPr>
            <a:r>
              <a:rPr lang="pt-BR" sz="2200" b="1" dirty="0">
                <a:solidFill>
                  <a:schemeClr val="tx2"/>
                </a:solidFill>
                <a:latin typeface="Calibri"/>
                <a:ea typeface="Calibri"/>
                <a:cs typeface="Calibri"/>
              </a:rPr>
              <a:t>Cafimp-MG</a:t>
            </a:r>
            <a:r>
              <a:rPr lang="pt-BR" sz="2200" dirty="0">
                <a:solidFill>
                  <a:srgbClr val="000000"/>
                </a:solidFill>
                <a:latin typeface="Calibri"/>
                <a:ea typeface="Calibri"/>
                <a:cs typeface="Calibri"/>
              </a:rPr>
              <a:t>: </a:t>
            </a:r>
            <a:r>
              <a:rPr lang="pt-BR" sz="2200" dirty="0">
                <a:solidFill>
                  <a:srgbClr val="000000"/>
                </a:solidFill>
                <a:latin typeface="Calibri"/>
                <a:ea typeface="Calibri"/>
                <a:cs typeface="Calibri"/>
                <a:hlinkClick r:id="rId8"/>
              </a:rPr>
              <a:t>https://www.cagef.mg.gov.br/fornecedor-web/br/gov/prodemge/seplag/fornecedor/publico/index.zul</a:t>
            </a:r>
          </a:p>
          <a:p>
            <a:pPr marL="342900" indent="-342900" algn="just">
              <a:buFont typeface="Arial"/>
              <a:buChar char="•"/>
            </a:pPr>
            <a:endParaRPr lang="pt-BR" sz="2200" dirty="0">
              <a:solidFill>
                <a:srgbClr val="000000"/>
              </a:solidFill>
              <a:latin typeface="Calibri"/>
              <a:ea typeface="Calibri"/>
              <a:cs typeface="Calibri"/>
            </a:endParaRPr>
          </a:p>
          <a:p>
            <a:pPr marL="342900" indent="-342900" algn="just">
              <a:buFont typeface="Arial"/>
              <a:buChar char="•"/>
            </a:pPr>
            <a:endParaRPr lang="pt-BR" sz="2200" dirty="0">
              <a:solidFill>
                <a:srgbClr val="000000"/>
              </a:solidFill>
              <a:latin typeface="Calibri"/>
              <a:ea typeface="Calibri"/>
              <a:cs typeface="Calibri"/>
            </a:endParaRPr>
          </a:p>
          <a:p>
            <a:pPr marL="342900" indent="-342900" algn="just">
              <a:buFont typeface="Arial"/>
              <a:buChar char="•"/>
            </a:pPr>
            <a:endParaRPr lang="pt-BR" sz="2200" dirty="0">
              <a:solidFill>
                <a:srgbClr val="1F497D"/>
              </a:solidFill>
              <a:latin typeface="Calibri"/>
              <a:ea typeface="Calibri"/>
              <a:cs typeface="Calibri"/>
            </a:endParaRPr>
          </a:p>
          <a:p>
            <a:pPr algn="just"/>
            <a:endParaRPr lang="pt-BR" sz="2200" dirty="0">
              <a:latin typeface="Calibri"/>
              <a:ea typeface="Calibri"/>
              <a:cs typeface="Calibri"/>
            </a:endParaRPr>
          </a:p>
          <a:p>
            <a:pPr algn="just"/>
            <a:endParaRPr lang="pt-BR" sz="2200" dirty="0">
              <a:latin typeface="Calibri"/>
              <a:ea typeface="Calibri"/>
              <a:cs typeface="Calibri"/>
            </a:endParaRPr>
          </a:p>
          <a:p>
            <a:pPr algn="just">
              <a:lnSpc>
                <a:spcPts val="3499"/>
              </a:lnSpc>
              <a:spcBef>
                <a:spcPct val="0"/>
              </a:spcBef>
            </a:pPr>
            <a:endParaRPr lang="pt-BR" sz="2450" dirty="0">
              <a:latin typeface="Gotham"/>
              <a:cs typeface="Gotham"/>
            </a:endParaRPr>
          </a:p>
          <a:p>
            <a:pPr algn="just">
              <a:lnSpc>
                <a:spcPts val="3499"/>
              </a:lnSpc>
              <a:spcBef>
                <a:spcPct val="0"/>
              </a:spcBef>
            </a:pPr>
            <a:endParaRPr lang="pt-BR" sz="2450" dirty="0">
              <a:latin typeface="Gotham"/>
              <a:cs typeface="Gotham"/>
            </a:endParaRPr>
          </a:p>
          <a:p>
            <a:pPr algn="just">
              <a:lnSpc>
                <a:spcPts val="3499"/>
              </a:lnSpc>
              <a:spcBef>
                <a:spcPct val="0"/>
              </a:spcBef>
            </a:pPr>
            <a:endParaRPr lang="pt-BR" sz="2450" dirty="0">
              <a:latin typeface="Gotham"/>
              <a:cs typeface="Gotham"/>
            </a:endParaRPr>
          </a:p>
          <a:p>
            <a:pPr algn="just">
              <a:lnSpc>
                <a:spcPts val="3499"/>
              </a:lnSpc>
              <a:spcBef>
                <a:spcPct val="0"/>
              </a:spcBef>
            </a:pPr>
            <a:endParaRPr lang="pt-BR" sz="2450" dirty="0">
              <a:latin typeface="Gotham"/>
              <a:cs typeface="Gotham"/>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BC8B3D-9523-0AEF-B874-D9B75F0DEE11}"/>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19100655-1EA3-4B5C-CCE7-2E3E8CDAB5C5}"/>
              </a:ext>
            </a:extLst>
          </p:cNvPr>
          <p:cNvSpPr/>
          <p:nvPr/>
        </p:nvSpPr>
        <p:spPr>
          <a:xfrm>
            <a:off x="0" y="0"/>
            <a:ext cx="731454" cy="10287000"/>
          </a:xfrm>
          <a:custGeom>
            <a:avLst/>
            <a:gdLst/>
            <a:ahLst/>
            <a:cxnLst/>
            <a:rect l="l" t="t" r="r" b="b"/>
            <a:pathLst>
              <a:path w="731454" h="10287000">
                <a:moveTo>
                  <a:pt x="0" y="0"/>
                </a:moveTo>
                <a:lnTo>
                  <a:pt x="731454" y="0"/>
                </a:lnTo>
                <a:lnTo>
                  <a:pt x="731454" y="10287000"/>
                </a:lnTo>
                <a:lnTo>
                  <a:pt x="0" y="10287000"/>
                </a:lnTo>
                <a:lnTo>
                  <a:pt x="0" y="0"/>
                </a:lnTo>
                <a:close/>
              </a:path>
            </a:pathLst>
          </a:custGeom>
          <a:blipFill>
            <a:blip r:embed="rId2"/>
            <a:stretch>
              <a:fillRect r="-2400226"/>
            </a:stretch>
          </a:blipFill>
        </p:spPr>
      </p:sp>
      <p:sp>
        <p:nvSpPr>
          <p:cNvPr id="3" name="Freeform 3">
            <a:extLst>
              <a:ext uri="{FF2B5EF4-FFF2-40B4-BE49-F238E27FC236}">
                <a16:creationId xmlns:a16="http://schemas.microsoft.com/office/drawing/2014/main" id="{EF370D80-945C-9AD9-4CCA-4B12F5CABC20}"/>
              </a:ext>
            </a:extLst>
          </p:cNvPr>
          <p:cNvSpPr/>
          <p:nvPr/>
        </p:nvSpPr>
        <p:spPr>
          <a:xfrm>
            <a:off x="14732871" y="9032040"/>
            <a:ext cx="3136874" cy="858719"/>
          </a:xfrm>
          <a:custGeom>
            <a:avLst/>
            <a:gdLst/>
            <a:ahLst/>
            <a:cxnLst/>
            <a:rect l="l" t="t" r="r" b="b"/>
            <a:pathLst>
              <a:path w="3136874" h="858719">
                <a:moveTo>
                  <a:pt x="0" y="0"/>
                </a:moveTo>
                <a:lnTo>
                  <a:pt x="3136874" y="0"/>
                </a:lnTo>
                <a:lnTo>
                  <a:pt x="3136874" y="858720"/>
                </a:lnTo>
                <a:lnTo>
                  <a:pt x="0" y="858720"/>
                </a:lnTo>
                <a:lnTo>
                  <a:pt x="0" y="0"/>
                </a:lnTo>
                <a:close/>
              </a:path>
            </a:pathLst>
          </a:custGeom>
          <a:blipFill>
            <a:blip r:embed="rId3"/>
            <a:stretch>
              <a:fillRect/>
            </a:stretch>
          </a:blipFill>
        </p:spPr>
      </p:sp>
      <p:sp>
        <p:nvSpPr>
          <p:cNvPr id="5" name="TextBox 5">
            <a:extLst>
              <a:ext uri="{FF2B5EF4-FFF2-40B4-BE49-F238E27FC236}">
                <a16:creationId xmlns:a16="http://schemas.microsoft.com/office/drawing/2014/main" id="{D53F70AA-C2BE-477B-1BFD-5D6B78A85443}"/>
              </a:ext>
            </a:extLst>
          </p:cNvPr>
          <p:cNvSpPr txBox="1"/>
          <p:nvPr/>
        </p:nvSpPr>
        <p:spPr>
          <a:xfrm>
            <a:off x="1013853" y="1109718"/>
            <a:ext cx="13316742" cy="9175973"/>
          </a:xfrm>
          <a:prstGeom prst="rect">
            <a:avLst/>
          </a:prstGeom>
        </p:spPr>
        <p:txBody>
          <a:bodyPr wrap="square" lIns="0" tIns="0" rIns="0" bIns="0" rtlCol="0" anchor="t">
            <a:spAutoFit/>
          </a:bodyPr>
          <a:lstStyle/>
          <a:p>
            <a:pPr algn="just">
              <a:lnSpc>
                <a:spcPts val="3499"/>
              </a:lnSpc>
              <a:spcBef>
                <a:spcPct val="0"/>
              </a:spcBef>
            </a:pPr>
            <a:r>
              <a:rPr lang="pt-BR" sz="2200" b="1" dirty="0">
                <a:solidFill>
                  <a:srgbClr val="034F6E"/>
                </a:solidFill>
                <a:latin typeface="Calibri"/>
                <a:ea typeface="Calibri"/>
                <a:cs typeface="Calibri"/>
                <a:sym typeface="Gotham"/>
              </a:rPr>
              <a:t>Convênio de Saída:</a:t>
            </a:r>
            <a:r>
              <a:rPr lang="pt-BR" sz="2200" dirty="0">
                <a:solidFill>
                  <a:srgbClr val="000000"/>
                </a:solidFill>
                <a:latin typeface="Calibri"/>
                <a:ea typeface="Calibri"/>
                <a:cs typeface="Calibri"/>
                <a:sym typeface="Gotham"/>
              </a:rPr>
              <a:t> instrumento jurídico celebrado entre duas partes (concedente e convenente), com interesses recíprocos, que unem esforços para a realização de programa, projeto ou atividade, sem intuito lucrativo e visando o atendimento ao interesse público, mediante a transferência de recursos financeiros provenientes do orçamento estadual.</a:t>
            </a:r>
            <a:endParaRPr lang="pt-BR" sz="2200" dirty="0">
              <a:solidFill>
                <a:srgbClr val="000000"/>
              </a:solidFill>
              <a:latin typeface="Calibri"/>
              <a:ea typeface="Calibri"/>
              <a:cs typeface="Calibri"/>
            </a:endParaRPr>
          </a:p>
          <a:p>
            <a:pPr algn="just">
              <a:lnSpc>
                <a:spcPts val="3499"/>
              </a:lnSpc>
              <a:spcBef>
                <a:spcPct val="0"/>
              </a:spcBef>
            </a:pPr>
            <a:endParaRPr lang="pt-BR" sz="2200" dirty="0">
              <a:solidFill>
                <a:srgbClr val="034F6E"/>
              </a:solidFill>
              <a:latin typeface="Calibri"/>
              <a:ea typeface="Calibri"/>
              <a:cs typeface="Calibri"/>
            </a:endParaRPr>
          </a:p>
          <a:p>
            <a:pPr algn="just">
              <a:lnSpc>
                <a:spcPts val="3499"/>
              </a:lnSpc>
              <a:spcBef>
                <a:spcPct val="0"/>
              </a:spcBef>
            </a:pPr>
            <a:r>
              <a:rPr lang="pt-BR" sz="2200" b="1" dirty="0">
                <a:solidFill>
                  <a:srgbClr val="034F6E"/>
                </a:solidFill>
                <a:latin typeface="Calibri"/>
                <a:ea typeface="Calibri"/>
                <a:cs typeface="Calibri"/>
              </a:rPr>
              <a:t>Concedente:</a:t>
            </a:r>
            <a:r>
              <a:rPr lang="pt-BR" sz="2200" dirty="0">
                <a:solidFill>
                  <a:srgbClr val="000000"/>
                </a:solidFill>
                <a:latin typeface="Calibri"/>
                <a:ea typeface="Calibri"/>
                <a:cs typeface="Calibri"/>
              </a:rPr>
              <a:t> Órgãos ou entidades da Administração Pública do Poder Executivo Estadual, cuja responsabilidade é a transferência de recursos financeiros destinados à execução do objeto do convênio de saída. </a:t>
            </a:r>
          </a:p>
          <a:p>
            <a:pPr algn="just">
              <a:lnSpc>
                <a:spcPts val="3499"/>
              </a:lnSpc>
              <a:spcBef>
                <a:spcPct val="0"/>
              </a:spcBef>
            </a:pPr>
            <a:endParaRPr lang="pt-BR" sz="2200" dirty="0">
              <a:solidFill>
                <a:srgbClr val="000000"/>
              </a:solidFill>
              <a:latin typeface="Calibri"/>
              <a:ea typeface="Calibri"/>
              <a:cs typeface="Calibri"/>
            </a:endParaRPr>
          </a:p>
          <a:p>
            <a:pPr algn="just">
              <a:lnSpc>
                <a:spcPts val="3499"/>
              </a:lnSpc>
              <a:spcBef>
                <a:spcPct val="0"/>
              </a:spcBef>
            </a:pPr>
            <a:r>
              <a:rPr lang="pt-BR" sz="2200" b="1" dirty="0">
                <a:solidFill>
                  <a:srgbClr val="034F6E"/>
                </a:solidFill>
                <a:latin typeface="Calibri"/>
                <a:ea typeface="Calibri"/>
                <a:cs typeface="Calibri"/>
              </a:rPr>
              <a:t>Convenente: </a:t>
            </a:r>
            <a:r>
              <a:rPr lang="pt-BR" sz="2200" dirty="0">
                <a:solidFill>
                  <a:srgbClr val="000000"/>
                </a:solidFill>
                <a:latin typeface="Calibri"/>
                <a:ea typeface="Calibri"/>
                <a:cs typeface="Calibri"/>
              </a:rPr>
              <a:t>Órgãos ou entidades da Administração Pública do Poder Executivo Municipal ou consórcios públicos, responsáveis pela execução do objeto do convênio de saída.  </a:t>
            </a:r>
          </a:p>
          <a:p>
            <a:pPr algn="just">
              <a:lnSpc>
                <a:spcPts val="3499"/>
              </a:lnSpc>
              <a:spcBef>
                <a:spcPct val="0"/>
              </a:spcBef>
            </a:pPr>
            <a:endParaRPr lang="pt-BR" sz="2200" b="1" dirty="0">
              <a:solidFill>
                <a:srgbClr val="034F6E"/>
              </a:solidFill>
              <a:latin typeface="Calibri"/>
              <a:ea typeface="Calibri"/>
              <a:cs typeface="Calibri"/>
            </a:endParaRPr>
          </a:p>
          <a:p>
            <a:pPr algn="just"/>
            <a:r>
              <a:rPr lang="pt-BR" sz="2200" b="1" dirty="0">
                <a:solidFill>
                  <a:srgbClr val="034F6E"/>
                </a:solidFill>
                <a:ea typeface="Calibri"/>
                <a:cs typeface="Calibri"/>
              </a:rPr>
              <a:t>Objeto: </a:t>
            </a:r>
            <a:r>
              <a:rPr lang="pt-BR" sz="2200" dirty="0">
                <a:solidFill>
                  <a:srgbClr val="000000"/>
                </a:solidFill>
                <a:ea typeface="Calibri"/>
                <a:cs typeface="Calibri"/>
              </a:rPr>
              <a:t>Produto ou resultado almejado ao final do período de execução do convênio, observados o plano de trabalho e o núcleo de finalidade do convênio. </a:t>
            </a:r>
          </a:p>
          <a:p>
            <a:pPr algn="just"/>
            <a:endParaRPr lang="pt-BR" sz="2200" dirty="0">
              <a:solidFill>
                <a:srgbClr val="000000"/>
              </a:solidFill>
              <a:ea typeface="Calibri"/>
              <a:cs typeface="Calibri"/>
            </a:endParaRPr>
          </a:p>
          <a:p>
            <a:pPr algn="just"/>
            <a:r>
              <a:rPr lang="pt-BR" sz="2200" b="1" dirty="0">
                <a:solidFill>
                  <a:srgbClr val="034F6E"/>
                </a:solidFill>
                <a:latin typeface="Calibri"/>
                <a:ea typeface="Calibri"/>
                <a:cs typeface="Calibri"/>
              </a:rPr>
              <a:t>Núcleo de Finalidade: </a:t>
            </a:r>
            <a:r>
              <a:rPr lang="pt-BR" sz="2200" dirty="0">
                <a:solidFill>
                  <a:srgbClr val="000000"/>
                </a:solidFill>
                <a:latin typeface="Calibri"/>
                <a:ea typeface="Calibri"/>
                <a:cs typeface="Calibri"/>
              </a:rPr>
              <a:t>Essência do convênio que está diretamente relacionada ao interesse público recíproco, buscado através do instrumento jurídico. </a:t>
            </a:r>
          </a:p>
          <a:p>
            <a:pPr algn="just"/>
            <a:endParaRPr lang="pt-BR" sz="2200" dirty="0">
              <a:solidFill>
                <a:srgbClr val="000000"/>
              </a:solidFill>
              <a:latin typeface="Calibri"/>
              <a:ea typeface="Calibri"/>
              <a:cs typeface="Calibri"/>
            </a:endParaRPr>
          </a:p>
          <a:p>
            <a:pPr algn="just">
              <a:lnSpc>
                <a:spcPts val="3499"/>
              </a:lnSpc>
              <a:spcBef>
                <a:spcPct val="0"/>
              </a:spcBef>
            </a:pPr>
            <a:r>
              <a:rPr lang="pt-BR" sz="2200" b="1" dirty="0">
                <a:solidFill>
                  <a:srgbClr val="034F6E"/>
                </a:solidFill>
                <a:latin typeface="Calibri"/>
                <a:ea typeface="Calibri"/>
                <a:cs typeface="Calibri"/>
              </a:rPr>
              <a:t>Regulamento:</a:t>
            </a:r>
            <a:r>
              <a:rPr lang="pt-BR" sz="2200" dirty="0">
                <a:solidFill>
                  <a:srgbClr val="000000"/>
                </a:solidFill>
                <a:latin typeface="Calibri"/>
                <a:ea typeface="Calibri"/>
                <a:cs typeface="Calibri"/>
              </a:rPr>
              <a:t> Decreto nº 48.745, de 2023 e Resolução Conjunta SEGOV/AGE nº 01, de 2024.</a:t>
            </a:r>
          </a:p>
          <a:p>
            <a:pPr algn="just">
              <a:lnSpc>
                <a:spcPts val="3499"/>
              </a:lnSpc>
              <a:spcBef>
                <a:spcPct val="0"/>
              </a:spcBef>
            </a:pPr>
            <a:endParaRPr lang="pt-BR" sz="2450" dirty="0">
              <a:solidFill>
                <a:srgbClr val="000000"/>
              </a:solidFill>
              <a:latin typeface="Gotham"/>
              <a:ea typeface="Gotham"/>
              <a:cs typeface="Gotham"/>
            </a:endParaRPr>
          </a:p>
          <a:p>
            <a:pPr algn="just">
              <a:lnSpc>
                <a:spcPts val="3499"/>
              </a:lnSpc>
              <a:spcBef>
                <a:spcPct val="0"/>
              </a:spcBef>
            </a:pPr>
            <a:endParaRPr lang="pt-BR" sz="2450" dirty="0">
              <a:solidFill>
                <a:srgbClr val="000000"/>
              </a:solidFill>
              <a:latin typeface="Gotham"/>
              <a:ea typeface="Gotham"/>
              <a:cs typeface="Gotham"/>
            </a:endParaRPr>
          </a:p>
          <a:p>
            <a:pPr algn="just">
              <a:lnSpc>
                <a:spcPts val="3499"/>
              </a:lnSpc>
              <a:spcBef>
                <a:spcPct val="0"/>
              </a:spcBef>
            </a:pPr>
            <a:endParaRPr lang="pt-BR" sz="2450" dirty="0">
              <a:solidFill>
                <a:srgbClr val="000000"/>
              </a:solidFill>
              <a:latin typeface="Gotham"/>
              <a:ea typeface="Gotham"/>
              <a:cs typeface="Gotham"/>
            </a:endParaRPr>
          </a:p>
          <a:p>
            <a:pPr algn="just">
              <a:lnSpc>
                <a:spcPts val="3499"/>
              </a:lnSpc>
              <a:spcBef>
                <a:spcPct val="0"/>
              </a:spcBef>
            </a:pPr>
            <a:endParaRPr lang="pt-BR" sz="2450" dirty="0">
              <a:latin typeface="Gotham"/>
              <a:cs typeface="Gotham"/>
            </a:endParaRPr>
          </a:p>
        </p:txBody>
      </p:sp>
      <p:sp>
        <p:nvSpPr>
          <p:cNvPr id="8" name="Retângulo 7">
            <a:extLst>
              <a:ext uri="{FF2B5EF4-FFF2-40B4-BE49-F238E27FC236}">
                <a16:creationId xmlns:a16="http://schemas.microsoft.com/office/drawing/2014/main" id="{12AACDCA-5E55-CB54-5529-F970F01A759B}"/>
              </a:ext>
            </a:extLst>
          </p:cNvPr>
          <p:cNvSpPr/>
          <p:nvPr/>
        </p:nvSpPr>
        <p:spPr>
          <a:xfrm>
            <a:off x="729662" y="2601"/>
            <a:ext cx="8417127" cy="807906"/>
          </a:xfrm>
          <a:prstGeom prst="rect">
            <a:avLst/>
          </a:prstGeom>
          <a:solidFill>
            <a:srgbClr val="DFE1E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0" name="CaixaDeTexto 9">
            <a:extLst>
              <a:ext uri="{FF2B5EF4-FFF2-40B4-BE49-F238E27FC236}">
                <a16:creationId xmlns:a16="http://schemas.microsoft.com/office/drawing/2014/main" id="{9E0A72E3-E1CC-129D-2410-BF8A07F5E084}"/>
              </a:ext>
            </a:extLst>
          </p:cNvPr>
          <p:cNvSpPr txBox="1"/>
          <p:nvPr/>
        </p:nvSpPr>
        <p:spPr>
          <a:xfrm>
            <a:off x="734493" y="-101105"/>
            <a:ext cx="6368275" cy="923330"/>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r>
              <a:rPr lang="pt-BR" sz="5400" b="1" dirty="0">
                <a:solidFill>
                  <a:srgbClr val="034F6E"/>
                </a:solidFill>
                <a:ea typeface="Calibri"/>
                <a:cs typeface="Calibri"/>
              </a:rPr>
              <a:t>Conceitos iniciais</a:t>
            </a:r>
          </a:p>
        </p:txBody>
      </p:sp>
      <p:sp>
        <p:nvSpPr>
          <p:cNvPr id="6" name="Retângulo 5">
            <a:extLst>
              <a:ext uri="{FF2B5EF4-FFF2-40B4-BE49-F238E27FC236}">
                <a16:creationId xmlns:a16="http://schemas.microsoft.com/office/drawing/2014/main" id="{CC4E71C2-FD96-0B63-32B6-BBC8AEBBE2CC}"/>
              </a:ext>
            </a:extLst>
          </p:cNvPr>
          <p:cNvSpPr/>
          <p:nvPr/>
        </p:nvSpPr>
        <p:spPr>
          <a:xfrm>
            <a:off x="723297" y="8660609"/>
            <a:ext cx="8388659" cy="1610914"/>
          </a:xfrm>
          <a:prstGeom prst="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pt-BR" sz="1200" dirty="0">
              <a:solidFill>
                <a:srgbClr val="000000"/>
              </a:solidFill>
              <a:latin typeface="Aptos"/>
            </a:endParaRPr>
          </a:p>
          <a:p>
            <a:pPr algn="ctr"/>
            <a:endParaRPr lang="pt-BR" sz="1200" dirty="0">
              <a:solidFill>
                <a:srgbClr val="000000"/>
              </a:solidFill>
              <a:latin typeface="Aptos"/>
            </a:endParaRPr>
          </a:p>
          <a:p>
            <a:pPr algn="ctr"/>
            <a:endParaRPr lang="pt-BR" sz="1200" dirty="0">
              <a:solidFill>
                <a:srgbClr val="000000"/>
              </a:solidFill>
              <a:latin typeface="Aptos"/>
            </a:endParaRPr>
          </a:p>
        </p:txBody>
      </p:sp>
      <p:sp>
        <p:nvSpPr>
          <p:cNvPr id="11" name="CaixaDeTexto 9">
            <a:extLst>
              <a:ext uri="{FF2B5EF4-FFF2-40B4-BE49-F238E27FC236}">
                <a16:creationId xmlns:a16="http://schemas.microsoft.com/office/drawing/2014/main" id="{094D6CDD-EC5C-4777-E912-35C830B538E6}"/>
              </a:ext>
            </a:extLst>
          </p:cNvPr>
          <p:cNvSpPr txBox="1"/>
          <p:nvPr/>
        </p:nvSpPr>
        <p:spPr>
          <a:xfrm>
            <a:off x="1584484" y="8861234"/>
            <a:ext cx="6666283" cy="120032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BR" b="1" dirty="0">
                <a:ea typeface="+mn-lt"/>
                <a:cs typeface="+mn-lt"/>
              </a:rPr>
              <a:t>IMPORTANTE: Instrumentos jurídicos celebrados junto a entidades privadas sem fins lucrativos não são convênios e sim, termos de fomento, regulamentados pela Lei Federal 13.019/2014 e pelo Decreto Estadual 47.132/2017.</a:t>
            </a:r>
          </a:p>
        </p:txBody>
      </p:sp>
    </p:spTree>
    <p:extLst>
      <p:ext uri="{BB962C8B-B14F-4D97-AF65-F5344CB8AC3E}">
        <p14:creationId xmlns:p14="http://schemas.microsoft.com/office/powerpoint/2010/main" val="3512742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00334B"/>
        </a:solidFill>
        <a:effectLst/>
      </p:bgPr>
    </p:bg>
    <p:spTree>
      <p:nvGrpSpPr>
        <p:cNvPr id="1" name=""/>
        <p:cNvGrpSpPr/>
        <p:nvPr/>
      </p:nvGrpSpPr>
      <p:grpSpPr>
        <a:xfrm>
          <a:off x="0" y="0"/>
          <a:ext cx="0" cy="0"/>
          <a:chOff x="0" y="0"/>
          <a:chExt cx="0" cy="0"/>
        </a:xfrm>
      </p:grpSpPr>
      <p:sp>
        <p:nvSpPr>
          <p:cNvPr id="2" name="Freeform 2"/>
          <p:cNvSpPr/>
          <p:nvPr/>
        </p:nvSpPr>
        <p:spPr>
          <a:xfrm>
            <a:off x="-204953" y="-227364"/>
            <a:ext cx="18798977" cy="10715544"/>
          </a:xfrm>
          <a:custGeom>
            <a:avLst/>
            <a:gdLst/>
            <a:ahLst/>
            <a:cxnLst/>
            <a:rect l="l" t="t" r="r" b="b"/>
            <a:pathLst>
              <a:path w="18798977" h="10715544">
                <a:moveTo>
                  <a:pt x="0" y="0"/>
                </a:moveTo>
                <a:lnTo>
                  <a:pt x="18798977" y="0"/>
                </a:lnTo>
                <a:lnTo>
                  <a:pt x="18798977" y="10715544"/>
                </a:lnTo>
                <a:lnTo>
                  <a:pt x="0" y="10715544"/>
                </a:lnTo>
                <a:lnTo>
                  <a:pt x="0" y="0"/>
                </a:lnTo>
                <a:close/>
              </a:path>
            </a:pathLst>
          </a:custGeom>
          <a:blipFill>
            <a:blip r:embed="rId2">
              <a:alphaModFix amt="27000"/>
            </a:blip>
            <a:stretch>
              <a:fillRect t="-8551" b="-8551"/>
            </a:stretch>
          </a:blipFill>
        </p:spPr>
      </p:sp>
      <p:sp>
        <p:nvSpPr>
          <p:cNvPr id="3" name="Freeform 3"/>
          <p:cNvSpPr/>
          <p:nvPr/>
        </p:nvSpPr>
        <p:spPr>
          <a:xfrm>
            <a:off x="9056960" y="8542389"/>
            <a:ext cx="4540131" cy="1089631"/>
          </a:xfrm>
          <a:custGeom>
            <a:avLst/>
            <a:gdLst/>
            <a:ahLst/>
            <a:cxnLst/>
            <a:rect l="l" t="t" r="r" b="b"/>
            <a:pathLst>
              <a:path w="4540131" h="1089631">
                <a:moveTo>
                  <a:pt x="0" y="0"/>
                </a:moveTo>
                <a:lnTo>
                  <a:pt x="4540131" y="0"/>
                </a:lnTo>
                <a:lnTo>
                  <a:pt x="4540131" y="1089632"/>
                </a:lnTo>
                <a:lnTo>
                  <a:pt x="0" y="1089632"/>
                </a:lnTo>
                <a:lnTo>
                  <a:pt x="0" y="0"/>
                </a:lnTo>
                <a:close/>
              </a:path>
            </a:pathLst>
          </a:custGeom>
          <a:blipFill>
            <a:blip r:embed="rId3"/>
            <a:stretch>
              <a:fillRect/>
            </a:stretch>
          </a:blipFill>
        </p:spPr>
      </p:sp>
      <p:sp>
        <p:nvSpPr>
          <p:cNvPr id="4" name="Freeform 4"/>
          <p:cNvSpPr/>
          <p:nvPr/>
        </p:nvSpPr>
        <p:spPr>
          <a:xfrm>
            <a:off x="4690909" y="8378124"/>
            <a:ext cx="4099549" cy="1122252"/>
          </a:xfrm>
          <a:custGeom>
            <a:avLst/>
            <a:gdLst/>
            <a:ahLst/>
            <a:cxnLst/>
            <a:rect l="l" t="t" r="r" b="b"/>
            <a:pathLst>
              <a:path w="4099549" h="1122252">
                <a:moveTo>
                  <a:pt x="0" y="0"/>
                </a:moveTo>
                <a:lnTo>
                  <a:pt x="4099550" y="0"/>
                </a:lnTo>
                <a:lnTo>
                  <a:pt x="4099550" y="1122252"/>
                </a:lnTo>
                <a:lnTo>
                  <a:pt x="0" y="1122252"/>
                </a:lnTo>
                <a:lnTo>
                  <a:pt x="0" y="0"/>
                </a:lnTo>
                <a:close/>
              </a:path>
            </a:pathLst>
          </a:custGeom>
          <a:blipFill>
            <a:blip r:embed="rId4"/>
            <a:stretch>
              <a:fillRect/>
            </a:stretch>
          </a:blipFill>
        </p:spPr>
      </p:sp>
      <p:sp>
        <p:nvSpPr>
          <p:cNvPr id="5" name="TextBox 5"/>
          <p:cNvSpPr txBox="1"/>
          <p:nvPr/>
        </p:nvSpPr>
        <p:spPr>
          <a:xfrm>
            <a:off x="5915694" y="2581678"/>
            <a:ext cx="6456612" cy="936625"/>
          </a:xfrm>
          <a:prstGeom prst="rect">
            <a:avLst/>
          </a:prstGeom>
        </p:spPr>
        <p:txBody>
          <a:bodyPr lIns="0" tIns="0" rIns="0" bIns="0" rtlCol="0" anchor="t">
            <a:spAutoFit/>
          </a:bodyPr>
          <a:lstStyle/>
          <a:p>
            <a:pPr algn="ctr">
              <a:lnSpc>
                <a:spcPts val="7699"/>
              </a:lnSpc>
              <a:spcBef>
                <a:spcPct val="0"/>
              </a:spcBef>
            </a:pPr>
            <a:r>
              <a:rPr lang="en-US" sz="5499" b="1" spc="687" dirty="0">
                <a:solidFill>
                  <a:srgbClr val="FFFFFF"/>
                </a:solidFill>
                <a:latin typeface="Gotham Bold"/>
                <a:ea typeface="Gotham Bold"/>
                <a:cs typeface="Gotham Bold"/>
                <a:sym typeface="Gotham Bold"/>
              </a:rPr>
              <a:t>OBRIGADO</a:t>
            </a:r>
          </a:p>
        </p:txBody>
      </p:sp>
      <p:sp>
        <p:nvSpPr>
          <p:cNvPr id="6" name="TextBox 6"/>
          <p:cNvSpPr txBox="1"/>
          <p:nvPr/>
        </p:nvSpPr>
        <p:spPr>
          <a:xfrm>
            <a:off x="4294627" y="4095161"/>
            <a:ext cx="10094987" cy="1387880"/>
          </a:xfrm>
          <a:prstGeom prst="rect">
            <a:avLst/>
          </a:prstGeom>
        </p:spPr>
        <p:txBody>
          <a:bodyPr wrap="square" lIns="0" tIns="0" rIns="0" bIns="0" rtlCol="0" anchor="t">
            <a:spAutoFit/>
          </a:bodyPr>
          <a:lstStyle/>
          <a:p>
            <a:pPr>
              <a:lnSpc>
                <a:spcPts val="5599"/>
              </a:lnSpc>
              <a:spcBef>
                <a:spcPct val="0"/>
              </a:spcBef>
            </a:pPr>
            <a:r>
              <a:rPr lang="en-US" sz="3950" dirty="0">
                <a:solidFill>
                  <a:srgbClr val="FFFFFF"/>
                </a:solidFill>
                <a:latin typeface="Gotham"/>
                <a:ea typeface="Gotham"/>
                <a:cs typeface="Gotham"/>
                <a:sym typeface="Gotham"/>
              </a:rPr>
              <a:t>Email: atendimento@sigconsaida.mg.gov.br</a:t>
            </a:r>
            <a:endParaRPr lang="pt-B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A8DA46-085A-0AF7-4851-8C7E74EFBE96}"/>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C124879B-66ED-D4CF-221B-ECF35747190C}"/>
              </a:ext>
            </a:extLst>
          </p:cNvPr>
          <p:cNvSpPr/>
          <p:nvPr/>
        </p:nvSpPr>
        <p:spPr>
          <a:xfrm>
            <a:off x="0" y="0"/>
            <a:ext cx="731454" cy="10287000"/>
          </a:xfrm>
          <a:custGeom>
            <a:avLst/>
            <a:gdLst/>
            <a:ahLst/>
            <a:cxnLst/>
            <a:rect l="l" t="t" r="r" b="b"/>
            <a:pathLst>
              <a:path w="731454" h="10287000">
                <a:moveTo>
                  <a:pt x="0" y="0"/>
                </a:moveTo>
                <a:lnTo>
                  <a:pt x="731454" y="0"/>
                </a:lnTo>
                <a:lnTo>
                  <a:pt x="731454" y="10287000"/>
                </a:lnTo>
                <a:lnTo>
                  <a:pt x="0" y="10287000"/>
                </a:lnTo>
                <a:lnTo>
                  <a:pt x="0" y="0"/>
                </a:lnTo>
                <a:close/>
              </a:path>
            </a:pathLst>
          </a:custGeom>
          <a:blipFill>
            <a:blip r:embed="rId2"/>
            <a:stretch>
              <a:fillRect r="-2400226"/>
            </a:stretch>
          </a:blipFill>
        </p:spPr>
      </p:sp>
      <p:sp>
        <p:nvSpPr>
          <p:cNvPr id="3" name="Freeform 3">
            <a:extLst>
              <a:ext uri="{FF2B5EF4-FFF2-40B4-BE49-F238E27FC236}">
                <a16:creationId xmlns:a16="http://schemas.microsoft.com/office/drawing/2014/main" id="{A01D1471-1A8A-0E7D-5868-BEA58A4F506E}"/>
              </a:ext>
            </a:extLst>
          </p:cNvPr>
          <p:cNvSpPr/>
          <p:nvPr/>
        </p:nvSpPr>
        <p:spPr>
          <a:xfrm>
            <a:off x="14732871" y="9032040"/>
            <a:ext cx="3136874" cy="858719"/>
          </a:xfrm>
          <a:custGeom>
            <a:avLst/>
            <a:gdLst/>
            <a:ahLst/>
            <a:cxnLst/>
            <a:rect l="l" t="t" r="r" b="b"/>
            <a:pathLst>
              <a:path w="3136874" h="858719">
                <a:moveTo>
                  <a:pt x="0" y="0"/>
                </a:moveTo>
                <a:lnTo>
                  <a:pt x="3136874" y="0"/>
                </a:lnTo>
                <a:lnTo>
                  <a:pt x="3136874" y="858720"/>
                </a:lnTo>
                <a:lnTo>
                  <a:pt x="0" y="858720"/>
                </a:lnTo>
                <a:lnTo>
                  <a:pt x="0" y="0"/>
                </a:lnTo>
                <a:close/>
              </a:path>
            </a:pathLst>
          </a:custGeom>
          <a:blipFill>
            <a:blip r:embed="rId3"/>
            <a:stretch>
              <a:fillRect/>
            </a:stretch>
          </a:blipFill>
        </p:spPr>
      </p:sp>
      <p:sp>
        <p:nvSpPr>
          <p:cNvPr id="5" name="TextBox 5">
            <a:extLst>
              <a:ext uri="{FF2B5EF4-FFF2-40B4-BE49-F238E27FC236}">
                <a16:creationId xmlns:a16="http://schemas.microsoft.com/office/drawing/2014/main" id="{2177CC3F-B676-DCF4-1EEF-736537A14DA5}"/>
              </a:ext>
            </a:extLst>
          </p:cNvPr>
          <p:cNvSpPr txBox="1"/>
          <p:nvPr/>
        </p:nvSpPr>
        <p:spPr>
          <a:xfrm>
            <a:off x="1013853" y="1109718"/>
            <a:ext cx="13316742" cy="7144648"/>
          </a:xfrm>
          <a:prstGeom prst="rect">
            <a:avLst/>
          </a:prstGeom>
        </p:spPr>
        <p:txBody>
          <a:bodyPr wrap="square" lIns="0" tIns="0" rIns="0" bIns="0" rtlCol="0" anchor="t">
            <a:spAutoFit/>
          </a:bodyPr>
          <a:lstStyle/>
          <a:p>
            <a:pPr algn="just">
              <a:lnSpc>
                <a:spcPts val="3499"/>
              </a:lnSpc>
              <a:spcBef>
                <a:spcPct val="0"/>
              </a:spcBef>
            </a:pPr>
            <a:r>
              <a:rPr lang="pt-BR" sz="2200" b="1" dirty="0">
                <a:solidFill>
                  <a:srgbClr val="034F6E"/>
                </a:solidFill>
                <a:latin typeface="Calibri"/>
                <a:ea typeface="Calibri"/>
                <a:cs typeface="Calibri"/>
              </a:rPr>
              <a:t>Quando não se aplica o Decreto nº 48.745/2023?  </a:t>
            </a:r>
            <a:r>
              <a:rPr lang="pt-BR" sz="2200" dirty="0">
                <a:latin typeface="Calibri"/>
                <a:ea typeface="Calibri"/>
                <a:cs typeface="Calibri"/>
              </a:rPr>
              <a:t>O decreto 48.745/2023 não é aplicado aos seguintes casos: </a:t>
            </a:r>
          </a:p>
          <a:p>
            <a:pPr algn="just">
              <a:lnSpc>
                <a:spcPts val="3499"/>
              </a:lnSpc>
              <a:spcBef>
                <a:spcPct val="0"/>
              </a:spcBef>
            </a:pPr>
            <a:endParaRPr lang="pt-BR" sz="2200" dirty="0">
              <a:latin typeface="Calibri"/>
              <a:ea typeface="Calibri"/>
              <a:cs typeface="Calibri"/>
            </a:endParaRPr>
          </a:p>
          <a:p>
            <a:pPr algn="just">
              <a:lnSpc>
                <a:spcPts val="3499"/>
              </a:lnSpc>
              <a:spcBef>
                <a:spcPct val="0"/>
              </a:spcBef>
            </a:pPr>
            <a:endParaRPr lang="pt-BR" sz="2200" dirty="0">
              <a:latin typeface="Calibri"/>
              <a:ea typeface="Calibri"/>
              <a:cs typeface="Calibri"/>
            </a:endParaRPr>
          </a:p>
          <a:p>
            <a:pPr marL="342900" indent="-342900" algn="just">
              <a:lnSpc>
                <a:spcPts val="3499"/>
              </a:lnSpc>
              <a:spcBef>
                <a:spcPct val="0"/>
              </a:spcBef>
              <a:buFont typeface="Arial,Sans-Serif"/>
              <a:buChar char="•"/>
            </a:pPr>
            <a:r>
              <a:rPr lang="pt-BR" sz="2200" dirty="0">
                <a:latin typeface="Calibri"/>
                <a:ea typeface="Calibri"/>
                <a:cs typeface="Calibri"/>
              </a:rPr>
              <a:t>Parcerias celebradas junto a entidades privadas sem fins lucrativos, nos termos do Marco Regulatório das Organizações da Sociedade Civil (Lei 13.019/2014); </a:t>
            </a:r>
          </a:p>
          <a:p>
            <a:pPr marL="342900" indent="-342900" algn="just">
              <a:lnSpc>
                <a:spcPts val="3499"/>
              </a:lnSpc>
              <a:spcBef>
                <a:spcPct val="0"/>
              </a:spcBef>
              <a:buFont typeface="Arial,Sans-Serif"/>
              <a:buChar char="•"/>
            </a:pPr>
            <a:endParaRPr lang="pt-BR" sz="2200" dirty="0">
              <a:latin typeface="Calibri"/>
              <a:ea typeface="Calibri"/>
              <a:cs typeface="Calibri"/>
            </a:endParaRPr>
          </a:p>
          <a:p>
            <a:pPr marL="342900" indent="-342900" algn="just">
              <a:lnSpc>
                <a:spcPts val="3499"/>
              </a:lnSpc>
              <a:spcBef>
                <a:spcPct val="0"/>
              </a:spcBef>
              <a:buFont typeface="Arial,Sans-Serif"/>
              <a:buChar char="•"/>
            </a:pPr>
            <a:r>
              <a:rPr lang="pt-BR" sz="2200" dirty="0">
                <a:latin typeface="Calibri"/>
                <a:ea typeface="Calibri"/>
                <a:cs typeface="Calibri"/>
              </a:rPr>
              <a:t>Repasses provenientes do Fundo Estadual de Cultura – FEC, a municípios mineiros e instituições de direito público municipal nos termos da Lei nº 24.462, de 2023;</a:t>
            </a:r>
          </a:p>
          <a:p>
            <a:pPr marL="342900" indent="-342900" algn="just">
              <a:lnSpc>
                <a:spcPts val="3499"/>
              </a:lnSpc>
              <a:spcBef>
                <a:spcPct val="0"/>
              </a:spcBef>
              <a:buFont typeface="Arial,Sans-Serif"/>
              <a:buChar char="•"/>
            </a:pPr>
            <a:endParaRPr lang="pt-BR" sz="2200" dirty="0">
              <a:latin typeface="Calibri"/>
              <a:ea typeface="Calibri"/>
              <a:cs typeface="Calibri"/>
            </a:endParaRPr>
          </a:p>
          <a:p>
            <a:pPr marL="342900" indent="-342900" algn="just">
              <a:lnSpc>
                <a:spcPts val="3499"/>
              </a:lnSpc>
              <a:spcBef>
                <a:spcPct val="0"/>
              </a:spcBef>
              <a:buFont typeface="Arial,Sans-Serif"/>
              <a:buChar char="•"/>
            </a:pPr>
            <a:r>
              <a:rPr lang="pt-BR" sz="2200" dirty="0">
                <a:latin typeface="Calibri"/>
                <a:ea typeface="Calibri"/>
                <a:cs typeface="Calibri"/>
              </a:rPr>
              <a:t>A outros casos disciplinados por lei ou regulamentação específica, como por exemplo, Resoluções da Saúde, Caixas Escolares ou execuções diretas junto às forças de segurança.</a:t>
            </a:r>
          </a:p>
          <a:p>
            <a:pPr algn="just">
              <a:lnSpc>
                <a:spcPts val="3499"/>
              </a:lnSpc>
              <a:spcBef>
                <a:spcPct val="0"/>
              </a:spcBef>
            </a:pPr>
            <a:endParaRPr lang="pt-BR" sz="2200" dirty="0">
              <a:latin typeface="Calibri"/>
              <a:ea typeface="Calibri"/>
              <a:cs typeface="Calibri"/>
            </a:endParaRPr>
          </a:p>
          <a:p>
            <a:pPr algn="just">
              <a:lnSpc>
                <a:spcPts val="3499"/>
              </a:lnSpc>
              <a:spcBef>
                <a:spcPct val="0"/>
              </a:spcBef>
            </a:pPr>
            <a:endParaRPr lang="pt-BR" sz="2200" dirty="0">
              <a:latin typeface="Calibri"/>
              <a:ea typeface="Calibri"/>
              <a:cs typeface="Calibri"/>
            </a:endParaRPr>
          </a:p>
          <a:p>
            <a:pPr algn="just">
              <a:lnSpc>
                <a:spcPts val="3499"/>
              </a:lnSpc>
              <a:spcBef>
                <a:spcPct val="0"/>
              </a:spcBef>
            </a:pPr>
            <a:endParaRPr lang="pt-BR" sz="2200" dirty="0">
              <a:latin typeface="Calibri"/>
              <a:ea typeface="Calibri"/>
              <a:cs typeface="Calibri"/>
            </a:endParaRPr>
          </a:p>
          <a:p>
            <a:pPr algn="just">
              <a:lnSpc>
                <a:spcPts val="3499"/>
              </a:lnSpc>
              <a:spcBef>
                <a:spcPct val="0"/>
              </a:spcBef>
            </a:pPr>
            <a:endParaRPr lang="pt-BR" sz="2200" dirty="0">
              <a:latin typeface="Calibri"/>
              <a:ea typeface="Calibri"/>
              <a:cs typeface="Calibri"/>
            </a:endParaRPr>
          </a:p>
          <a:p>
            <a:pPr algn="just">
              <a:lnSpc>
                <a:spcPts val="3499"/>
              </a:lnSpc>
              <a:spcBef>
                <a:spcPct val="0"/>
              </a:spcBef>
            </a:pPr>
            <a:endParaRPr lang="pt-BR" sz="2450" dirty="0">
              <a:latin typeface="Gotham"/>
              <a:cs typeface="Gotham"/>
            </a:endParaRPr>
          </a:p>
        </p:txBody>
      </p:sp>
      <p:sp>
        <p:nvSpPr>
          <p:cNvPr id="8" name="Retângulo 7">
            <a:extLst>
              <a:ext uri="{FF2B5EF4-FFF2-40B4-BE49-F238E27FC236}">
                <a16:creationId xmlns:a16="http://schemas.microsoft.com/office/drawing/2014/main" id="{0370FBFD-D704-C2CA-C4A3-332FB0C00061}"/>
              </a:ext>
            </a:extLst>
          </p:cNvPr>
          <p:cNvSpPr/>
          <p:nvPr/>
        </p:nvSpPr>
        <p:spPr>
          <a:xfrm>
            <a:off x="729662" y="2601"/>
            <a:ext cx="8417127" cy="807906"/>
          </a:xfrm>
          <a:prstGeom prst="rect">
            <a:avLst/>
          </a:prstGeom>
          <a:solidFill>
            <a:srgbClr val="DFE1E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0" name="CaixaDeTexto 9">
            <a:extLst>
              <a:ext uri="{FF2B5EF4-FFF2-40B4-BE49-F238E27FC236}">
                <a16:creationId xmlns:a16="http://schemas.microsoft.com/office/drawing/2014/main" id="{765EE973-44B6-FB44-D9FA-B7C8C4CECDBC}"/>
              </a:ext>
            </a:extLst>
          </p:cNvPr>
          <p:cNvSpPr txBox="1"/>
          <p:nvPr/>
        </p:nvSpPr>
        <p:spPr>
          <a:xfrm>
            <a:off x="734493" y="-101105"/>
            <a:ext cx="6368275" cy="923330"/>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r>
              <a:rPr lang="pt-BR" sz="5400" b="1" dirty="0">
                <a:solidFill>
                  <a:srgbClr val="034F6E"/>
                </a:solidFill>
                <a:ea typeface="Calibri"/>
                <a:cs typeface="Calibri"/>
              </a:rPr>
              <a:t>Conceitos iniciais</a:t>
            </a:r>
          </a:p>
        </p:txBody>
      </p:sp>
    </p:spTree>
    <p:extLst>
      <p:ext uri="{BB962C8B-B14F-4D97-AF65-F5344CB8AC3E}">
        <p14:creationId xmlns:p14="http://schemas.microsoft.com/office/powerpoint/2010/main" val="9314797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B1581D-93D6-220E-0378-CF0455999015}"/>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01E8704D-B133-323B-C55E-4B18A38BA8F1}"/>
              </a:ext>
            </a:extLst>
          </p:cNvPr>
          <p:cNvSpPr/>
          <p:nvPr/>
        </p:nvSpPr>
        <p:spPr>
          <a:xfrm>
            <a:off x="0" y="0"/>
            <a:ext cx="731454" cy="10287000"/>
          </a:xfrm>
          <a:custGeom>
            <a:avLst/>
            <a:gdLst/>
            <a:ahLst/>
            <a:cxnLst/>
            <a:rect l="l" t="t" r="r" b="b"/>
            <a:pathLst>
              <a:path w="731454" h="10287000">
                <a:moveTo>
                  <a:pt x="0" y="0"/>
                </a:moveTo>
                <a:lnTo>
                  <a:pt x="731454" y="0"/>
                </a:lnTo>
                <a:lnTo>
                  <a:pt x="731454" y="10287000"/>
                </a:lnTo>
                <a:lnTo>
                  <a:pt x="0" y="10287000"/>
                </a:lnTo>
                <a:lnTo>
                  <a:pt x="0" y="0"/>
                </a:lnTo>
                <a:close/>
              </a:path>
            </a:pathLst>
          </a:custGeom>
          <a:blipFill>
            <a:blip r:embed="rId2"/>
            <a:stretch>
              <a:fillRect r="-2400226"/>
            </a:stretch>
          </a:blipFill>
        </p:spPr>
      </p:sp>
      <p:sp>
        <p:nvSpPr>
          <p:cNvPr id="3" name="Freeform 3">
            <a:extLst>
              <a:ext uri="{FF2B5EF4-FFF2-40B4-BE49-F238E27FC236}">
                <a16:creationId xmlns:a16="http://schemas.microsoft.com/office/drawing/2014/main" id="{0762C4F6-E7C3-A76A-2236-EF8AB9AF93DE}"/>
              </a:ext>
            </a:extLst>
          </p:cNvPr>
          <p:cNvSpPr/>
          <p:nvPr/>
        </p:nvSpPr>
        <p:spPr>
          <a:xfrm>
            <a:off x="14732871" y="9032040"/>
            <a:ext cx="3136874" cy="858719"/>
          </a:xfrm>
          <a:custGeom>
            <a:avLst/>
            <a:gdLst/>
            <a:ahLst/>
            <a:cxnLst/>
            <a:rect l="l" t="t" r="r" b="b"/>
            <a:pathLst>
              <a:path w="3136874" h="858719">
                <a:moveTo>
                  <a:pt x="0" y="0"/>
                </a:moveTo>
                <a:lnTo>
                  <a:pt x="3136874" y="0"/>
                </a:lnTo>
                <a:lnTo>
                  <a:pt x="3136874" y="858720"/>
                </a:lnTo>
                <a:lnTo>
                  <a:pt x="0" y="858720"/>
                </a:lnTo>
                <a:lnTo>
                  <a:pt x="0" y="0"/>
                </a:lnTo>
                <a:close/>
              </a:path>
            </a:pathLst>
          </a:custGeom>
          <a:blipFill>
            <a:blip r:embed="rId3"/>
            <a:stretch>
              <a:fillRect/>
            </a:stretch>
          </a:blipFill>
        </p:spPr>
      </p:sp>
      <p:sp>
        <p:nvSpPr>
          <p:cNvPr id="8" name="Retângulo 7">
            <a:extLst>
              <a:ext uri="{FF2B5EF4-FFF2-40B4-BE49-F238E27FC236}">
                <a16:creationId xmlns:a16="http://schemas.microsoft.com/office/drawing/2014/main" id="{3AD883AD-403B-3789-6246-FA25E3168E39}"/>
              </a:ext>
            </a:extLst>
          </p:cNvPr>
          <p:cNvSpPr/>
          <p:nvPr/>
        </p:nvSpPr>
        <p:spPr>
          <a:xfrm>
            <a:off x="729662" y="2601"/>
            <a:ext cx="8417127" cy="807906"/>
          </a:xfrm>
          <a:prstGeom prst="rect">
            <a:avLst/>
          </a:prstGeom>
          <a:solidFill>
            <a:srgbClr val="DFE1E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0" name="CaixaDeTexto 9">
            <a:extLst>
              <a:ext uri="{FF2B5EF4-FFF2-40B4-BE49-F238E27FC236}">
                <a16:creationId xmlns:a16="http://schemas.microsoft.com/office/drawing/2014/main" id="{DCEDA469-1B61-A3D1-7174-3493B5DB5D1A}"/>
              </a:ext>
            </a:extLst>
          </p:cNvPr>
          <p:cNvSpPr txBox="1"/>
          <p:nvPr/>
        </p:nvSpPr>
        <p:spPr>
          <a:xfrm>
            <a:off x="734493" y="-101105"/>
            <a:ext cx="6368275" cy="923330"/>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r>
              <a:rPr lang="pt-BR" sz="5400" b="1" dirty="0">
                <a:solidFill>
                  <a:srgbClr val="034F6E"/>
                </a:solidFill>
                <a:ea typeface="Calibri"/>
                <a:cs typeface="Calibri"/>
              </a:rPr>
              <a:t>Fluxo simplificado</a:t>
            </a:r>
          </a:p>
        </p:txBody>
      </p:sp>
      <p:sp>
        <p:nvSpPr>
          <p:cNvPr id="6" name="Retângulo: Cantos Arredondados 5">
            <a:extLst>
              <a:ext uri="{FF2B5EF4-FFF2-40B4-BE49-F238E27FC236}">
                <a16:creationId xmlns:a16="http://schemas.microsoft.com/office/drawing/2014/main" id="{8311AC26-2A7B-D474-FC57-C806DCB15AFD}"/>
              </a:ext>
            </a:extLst>
          </p:cNvPr>
          <p:cNvSpPr/>
          <p:nvPr/>
        </p:nvSpPr>
        <p:spPr>
          <a:xfrm>
            <a:off x="888512" y="1181600"/>
            <a:ext cx="3081106" cy="1044314"/>
          </a:xfrm>
          <a:prstGeom prst="roundRect">
            <a:avLst/>
          </a:prstGeom>
          <a:solidFill>
            <a:schemeClr val="accent6"/>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pt-B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pt-BR" sz="2400" b="1" dirty="0">
                <a:ea typeface="Calibri"/>
                <a:cs typeface="Calibri"/>
              </a:rPr>
              <a:t>PLANEJAMENTO</a:t>
            </a:r>
            <a:endParaRPr lang="pt-BR" sz="2400" b="1" dirty="0"/>
          </a:p>
        </p:txBody>
      </p:sp>
      <p:sp>
        <p:nvSpPr>
          <p:cNvPr id="7" name="Retângulo: Único Canto Recortado 6">
            <a:extLst>
              <a:ext uri="{FF2B5EF4-FFF2-40B4-BE49-F238E27FC236}">
                <a16:creationId xmlns:a16="http://schemas.microsoft.com/office/drawing/2014/main" id="{2B7045E3-6071-92C3-E922-9A99F05D4914}"/>
              </a:ext>
            </a:extLst>
          </p:cNvPr>
          <p:cNvSpPr/>
          <p:nvPr/>
        </p:nvSpPr>
        <p:spPr>
          <a:xfrm>
            <a:off x="904336" y="2540000"/>
            <a:ext cx="3093527" cy="920629"/>
          </a:xfrm>
          <a:prstGeom prst="snip1Rect">
            <a:avLst/>
          </a:prstGeom>
          <a:solidFill>
            <a:schemeClr val="bg1"/>
          </a:solidFill>
          <a:ln w="57150">
            <a:solidFill>
              <a:srgbClr val="FC9F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sz="2400" b="1" dirty="0">
                <a:solidFill>
                  <a:schemeClr val="tx1"/>
                </a:solidFill>
                <a:ea typeface="Calibri"/>
                <a:cs typeface="Calibri"/>
              </a:rPr>
              <a:t>Interesse da Administração Pública</a:t>
            </a:r>
          </a:p>
        </p:txBody>
      </p:sp>
      <p:sp>
        <p:nvSpPr>
          <p:cNvPr id="9" name="Retângulo: Único Canto Recortado 8">
            <a:extLst>
              <a:ext uri="{FF2B5EF4-FFF2-40B4-BE49-F238E27FC236}">
                <a16:creationId xmlns:a16="http://schemas.microsoft.com/office/drawing/2014/main" id="{9DD7AA30-FB40-7331-D02D-F2B6F44ADDA4}"/>
              </a:ext>
            </a:extLst>
          </p:cNvPr>
          <p:cNvSpPr/>
          <p:nvPr/>
        </p:nvSpPr>
        <p:spPr>
          <a:xfrm>
            <a:off x="904336" y="3812396"/>
            <a:ext cx="3093527" cy="920629"/>
          </a:xfrm>
          <a:prstGeom prst="snip1Rect">
            <a:avLst/>
          </a:prstGeom>
          <a:solidFill>
            <a:schemeClr val="bg1"/>
          </a:solidFill>
          <a:ln w="57150">
            <a:solidFill>
              <a:srgbClr val="FC9F42"/>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pt-BR" sz="2400" b="1" dirty="0">
                <a:solidFill>
                  <a:schemeClr val="tx1"/>
                </a:solidFill>
                <a:ea typeface="Calibri"/>
                <a:cs typeface="Calibri"/>
              </a:rPr>
              <a:t>Disponibilidade orçamentária</a:t>
            </a:r>
          </a:p>
        </p:txBody>
      </p:sp>
      <p:sp>
        <p:nvSpPr>
          <p:cNvPr id="11" name="Retângulo: Único Canto Recortado 10">
            <a:extLst>
              <a:ext uri="{FF2B5EF4-FFF2-40B4-BE49-F238E27FC236}">
                <a16:creationId xmlns:a16="http://schemas.microsoft.com/office/drawing/2014/main" id="{4757284B-168F-F5F2-AEAF-12456420EEE4}"/>
              </a:ext>
            </a:extLst>
          </p:cNvPr>
          <p:cNvSpPr/>
          <p:nvPr/>
        </p:nvSpPr>
        <p:spPr>
          <a:xfrm>
            <a:off x="904336" y="5127924"/>
            <a:ext cx="3093527" cy="920629"/>
          </a:xfrm>
          <a:prstGeom prst="snip1Rect">
            <a:avLst/>
          </a:prstGeom>
          <a:solidFill>
            <a:schemeClr val="bg1"/>
          </a:solidFill>
          <a:ln w="57150">
            <a:solidFill>
              <a:srgbClr val="FC9F42"/>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pt-BR" sz="2400" b="1" dirty="0">
                <a:solidFill>
                  <a:schemeClr val="tx1"/>
                </a:solidFill>
                <a:ea typeface="Calibri"/>
                <a:cs typeface="Calibri"/>
              </a:rPr>
              <a:t>Cadastro junto ao CAGEC</a:t>
            </a:r>
          </a:p>
        </p:txBody>
      </p:sp>
      <p:sp>
        <p:nvSpPr>
          <p:cNvPr id="13" name="Retângulo: Cantos Arredondados 12">
            <a:extLst>
              <a:ext uri="{FF2B5EF4-FFF2-40B4-BE49-F238E27FC236}">
                <a16:creationId xmlns:a16="http://schemas.microsoft.com/office/drawing/2014/main" id="{6B280548-DD7A-10C3-F540-D6BE1D432E8C}"/>
              </a:ext>
            </a:extLst>
          </p:cNvPr>
          <p:cNvSpPr/>
          <p:nvPr/>
        </p:nvSpPr>
        <p:spPr>
          <a:xfrm>
            <a:off x="5268018" y="1210579"/>
            <a:ext cx="3095058" cy="1035934"/>
          </a:xfrm>
          <a:prstGeom prst="roundRect">
            <a:avLst/>
          </a:prstGeom>
          <a:ln w="57150"/>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pt-B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pt-BR" sz="2400" b="1" dirty="0">
                <a:ea typeface="Calibri"/>
                <a:cs typeface="Calibri"/>
              </a:rPr>
              <a:t>PREPARAÇÃO</a:t>
            </a:r>
            <a:endParaRPr lang="pt-BR" sz="2400" dirty="0">
              <a:ea typeface="Calibri"/>
              <a:cs typeface="Calibri"/>
            </a:endParaRPr>
          </a:p>
        </p:txBody>
      </p:sp>
      <p:sp>
        <p:nvSpPr>
          <p:cNvPr id="17" name="Retângulo: Único Canto Recortado 16">
            <a:extLst>
              <a:ext uri="{FF2B5EF4-FFF2-40B4-BE49-F238E27FC236}">
                <a16:creationId xmlns:a16="http://schemas.microsoft.com/office/drawing/2014/main" id="{F7D67329-81C8-2CD8-16F8-7D1B11ABB3DF}"/>
              </a:ext>
            </a:extLst>
          </p:cNvPr>
          <p:cNvSpPr/>
          <p:nvPr/>
        </p:nvSpPr>
        <p:spPr>
          <a:xfrm>
            <a:off x="5283680" y="2606136"/>
            <a:ext cx="3093527" cy="920629"/>
          </a:xfrm>
          <a:prstGeom prst="snip1Rect">
            <a:avLst/>
          </a:prstGeom>
          <a:solidFill>
            <a:schemeClr val="bg1"/>
          </a:solidFill>
          <a:ln w="57150">
            <a:solidFill>
              <a:srgbClr val="034F6E"/>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pt-BR" sz="2400" b="1" dirty="0">
                <a:solidFill>
                  <a:schemeClr val="tx1"/>
                </a:solidFill>
                <a:ea typeface="Calibri"/>
                <a:cs typeface="Calibri"/>
              </a:rPr>
              <a:t>Regularidade junto ao CAGEC</a:t>
            </a:r>
          </a:p>
        </p:txBody>
      </p:sp>
      <p:sp>
        <p:nvSpPr>
          <p:cNvPr id="19" name="Retângulo: Único Canto Recortado 18">
            <a:extLst>
              <a:ext uri="{FF2B5EF4-FFF2-40B4-BE49-F238E27FC236}">
                <a16:creationId xmlns:a16="http://schemas.microsoft.com/office/drawing/2014/main" id="{7A402232-A1DB-788E-2C0E-AE8AD4779C3F}"/>
              </a:ext>
            </a:extLst>
          </p:cNvPr>
          <p:cNvSpPr/>
          <p:nvPr/>
        </p:nvSpPr>
        <p:spPr>
          <a:xfrm>
            <a:off x="5283680" y="3878532"/>
            <a:ext cx="3093527" cy="920629"/>
          </a:xfrm>
          <a:prstGeom prst="snip1Rect">
            <a:avLst/>
          </a:prstGeom>
          <a:solidFill>
            <a:schemeClr val="bg1"/>
          </a:solidFill>
          <a:ln w="57150">
            <a:solidFill>
              <a:srgbClr val="034F6E"/>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pt-BR" sz="2400" b="1" dirty="0">
                <a:solidFill>
                  <a:schemeClr val="tx1"/>
                </a:solidFill>
                <a:ea typeface="Calibri"/>
                <a:cs typeface="Calibri"/>
              </a:rPr>
              <a:t>Proposta de Plano de Trabalho</a:t>
            </a:r>
          </a:p>
        </p:txBody>
      </p:sp>
      <p:sp>
        <p:nvSpPr>
          <p:cNvPr id="21" name="Retângulo: Único Canto Recortado 20">
            <a:extLst>
              <a:ext uri="{FF2B5EF4-FFF2-40B4-BE49-F238E27FC236}">
                <a16:creationId xmlns:a16="http://schemas.microsoft.com/office/drawing/2014/main" id="{774BABB1-40AC-7911-656C-01C2F35560FA}"/>
              </a:ext>
            </a:extLst>
          </p:cNvPr>
          <p:cNvSpPr/>
          <p:nvPr/>
        </p:nvSpPr>
        <p:spPr>
          <a:xfrm>
            <a:off x="5283680" y="5194060"/>
            <a:ext cx="3093527" cy="920629"/>
          </a:xfrm>
          <a:prstGeom prst="snip1Rect">
            <a:avLst/>
          </a:prstGeom>
          <a:solidFill>
            <a:schemeClr val="bg1"/>
          </a:solidFill>
          <a:ln w="57150">
            <a:solidFill>
              <a:srgbClr val="034F6E"/>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pt-BR" sz="2400" b="1" dirty="0">
                <a:solidFill>
                  <a:schemeClr val="tx1"/>
                </a:solidFill>
                <a:ea typeface="Calibri"/>
                <a:cs typeface="Calibri"/>
              </a:rPr>
              <a:t>Entrega de documentação </a:t>
            </a:r>
          </a:p>
        </p:txBody>
      </p:sp>
      <p:sp>
        <p:nvSpPr>
          <p:cNvPr id="23" name="Retângulo: Cantos Arredondados 22">
            <a:extLst>
              <a:ext uri="{FF2B5EF4-FFF2-40B4-BE49-F238E27FC236}">
                <a16:creationId xmlns:a16="http://schemas.microsoft.com/office/drawing/2014/main" id="{818D818F-AA45-314F-6723-179BAD1D8E09}"/>
              </a:ext>
            </a:extLst>
          </p:cNvPr>
          <p:cNvSpPr/>
          <p:nvPr/>
        </p:nvSpPr>
        <p:spPr>
          <a:xfrm>
            <a:off x="10013983" y="1212017"/>
            <a:ext cx="3095058" cy="1035934"/>
          </a:xfrm>
          <a:prstGeom prst="roundRect">
            <a:avLst/>
          </a:prstGeom>
          <a:solidFill>
            <a:srgbClr val="00B050"/>
          </a:solidFill>
          <a:ln w="57150"/>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pt-B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pt-BR" sz="2400" b="1" dirty="0">
                <a:ea typeface="Calibri"/>
                <a:cs typeface="Calibri"/>
              </a:rPr>
              <a:t>CELEBRAÇÃO</a:t>
            </a:r>
          </a:p>
        </p:txBody>
      </p:sp>
      <p:sp>
        <p:nvSpPr>
          <p:cNvPr id="25" name="Retângulo: Único Canto Recortado 24">
            <a:extLst>
              <a:ext uri="{FF2B5EF4-FFF2-40B4-BE49-F238E27FC236}">
                <a16:creationId xmlns:a16="http://schemas.microsoft.com/office/drawing/2014/main" id="{8B5A670C-C566-F334-9CCF-83B382A361D3}"/>
              </a:ext>
            </a:extLst>
          </p:cNvPr>
          <p:cNvSpPr/>
          <p:nvPr/>
        </p:nvSpPr>
        <p:spPr>
          <a:xfrm>
            <a:off x="10029646" y="2607574"/>
            <a:ext cx="3093527" cy="920629"/>
          </a:xfrm>
          <a:prstGeom prst="snip1Rect">
            <a:avLst/>
          </a:prstGeom>
          <a:solidFill>
            <a:schemeClr val="bg1"/>
          </a:solidFill>
          <a:ln w="5715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pt-BR" sz="2400" b="1" dirty="0">
                <a:solidFill>
                  <a:schemeClr val="tx1"/>
                </a:solidFill>
                <a:ea typeface="Calibri"/>
                <a:cs typeface="Calibri"/>
              </a:rPr>
              <a:t>Análise técnica e jurídica</a:t>
            </a:r>
          </a:p>
        </p:txBody>
      </p:sp>
      <p:sp>
        <p:nvSpPr>
          <p:cNvPr id="27" name="Retângulo: Único Canto Recortado 26">
            <a:extLst>
              <a:ext uri="{FF2B5EF4-FFF2-40B4-BE49-F238E27FC236}">
                <a16:creationId xmlns:a16="http://schemas.microsoft.com/office/drawing/2014/main" id="{98C153A8-38B7-E71A-4588-EA282722EA18}"/>
              </a:ext>
            </a:extLst>
          </p:cNvPr>
          <p:cNvSpPr/>
          <p:nvPr/>
        </p:nvSpPr>
        <p:spPr>
          <a:xfrm>
            <a:off x="10029646" y="3879970"/>
            <a:ext cx="3093527" cy="920629"/>
          </a:xfrm>
          <a:prstGeom prst="snip1Rect">
            <a:avLst/>
          </a:prstGeom>
          <a:solidFill>
            <a:schemeClr val="bg1"/>
          </a:solidFill>
          <a:ln w="5715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pt-BR" sz="2400" b="1" dirty="0">
                <a:solidFill>
                  <a:schemeClr val="tx1"/>
                </a:solidFill>
                <a:ea typeface="Calibri"/>
                <a:cs typeface="Calibri"/>
              </a:rPr>
              <a:t>Assinatura</a:t>
            </a:r>
          </a:p>
        </p:txBody>
      </p:sp>
      <p:sp>
        <p:nvSpPr>
          <p:cNvPr id="29" name="Retângulo: Único Canto Recortado 28">
            <a:extLst>
              <a:ext uri="{FF2B5EF4-FFF2-40B4-BE49-F238E27FC236}">
                <a16:creationId xmlns:a16="http://schemas.microsoft.com/office/drawing/2014/main" id="{0F106F02-8B0D-35CB-1FD5-3319B5B8EF13}"/>
              </a:ext>
            </a:extLst>
          </p:cNvPr>
          <p:cNvSpPr/>
          <p:nvPr/>
        </p:nvSpPr>
        <p:spPr>
          <a:xfrm>
            <a:off x="10029646" y="5195498"/>
            <a:ext cx="3093527" cy="920629"/>
          </a:xfrm>
          <a:prstGeom prst="snip1Rect">
            <a:avLst/>
          </a:prstGeom>
          <a:solidFill>
            <a:schemeClr val="bg1"/>
          </a:solidFill>
          <a:ln w="5715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pt-BR" sz="2400" b="1" dirty="0">
                <a:solidFill>
                  <a:schemeClr val="tx1"/>
                </a:solidFill>
                <a:ea typeface="Calibri"/>
                <a:cs typeface="Calibri"/>
              </a:rPr>
              <a:t>Publicação</a:t>
            </a:r>
          </a:p>
        </p:txBody>
      </p:sp>
      <p:sp>
        <p:nvSpPr>
          <p:cNvPr id="32" name="Retângulo: Cantos Arredondados 31">
            <a:extLst>
              <a:ext uri="{FF2B5EF4-FFF2-40B4-BE49-F238E27FC236}">
                <a16:creationId xmlns:a16="http://schemas.microsoft.com/office/drawing/2014/main" id="{7EBDD83A-6AC3-FB2C-6465-D6F6E3DCC949}"/>
              </a:ext>
            </a:extLst>
          </p:cNvPr>
          <p:cNvSpPr/>
          <p:nvPr/>
        </p:nvSpPr>
        <p:spPr>
          <a:xfrm>
            <a:off x="14607549" y="1212017"/>
            <a:ext cx="3095058" cy="1035934"/>
          </a:xfrm>
          <a:prstGeom prst="roundRect">
            <a:avLst/>
          </a:prstGeom>
          <a:solidFill>
            <a:srgbClr val="D407DB"/>
          </a:solidFill>
          <a:ln w="57150"/>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pt-B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pt-BR" sz="2400" b="1" dirty="0">
                <a:ea typeface="Calibri"/>
                <a:cs typeface="Calibri"/>
              </a:rPr>
              <a:t>EXECUÇÃO</a:t>
            </a:r>
          </a:p>
        </p:txBody>
      </p:sp>
      <p:sp>
        <p:nvSpPr>
          <p:cNvPr id="34" name="Retângulo: Único Canto Recortado 33">
            <a:extLst>
              <a:ext uri="{FF2B5EF4-FFF2-40B4-BE49-F238E27FC236}">
                <a16:creationId xmlns:a16="http://schemas.microsoft.com/office/drawing/2014/main" id="{24CC5285-DD87-FCDD-E9E8-67B334F37DC6}"/>
              </a:ext>
            </a:extLst>
          </p:cNvPr>
          <p:cNvSpPr/>
          <p:nvPr/>
        </p:nvSpPr>
        <p:spPr>
          <a:xfrm>
            <a:off x="14623212" y="2607574"/>
            <a:ext cx="3093527" cy="920629"/>
          </a:xfrm>
          <a:prstGeom prst="snip1Rect">
            <a:avLst/>
          </a:prstGeom>
          <a:solidFill>
            <a:schemeClr val="bg1"/>
          </a:solidFill>
          <a:ln w="57150">
            <a:solidFill>
              <a:srgbClr val="D407DB"/>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pt-BR" sz="2400" b="1" dirty="0">
                <a:solidFill>
                  <a:schemeClr val="tx1"/>
                </a:solidFill>
                <a:ea typeface="Calibri"/>
                <a:cs typeface="Calibri"/>
              </a:rPr>
              <a:t>Repasse de recursos</a:t>
            </a:r>
          </a:p>
        </p:txBody>
      </p:sp>
      <p:sp>
        <p:nvSpPr>
          <p:cNvPr id="36" name="Retângulo: Único Canto Recortado 35">
            <a:extLst>
              <a:ext uri="{FF2B5EF4-FFF2-40B4-BE49-F238E27FC236}">
                <a16:creationId xmlns:a16="http://schemas.microsoft.com/office/drawing/2014/main" id="{327B42FE-DDF2-3058-F81B-88D73B58A90F}"/>
              </a:ext>
            </a:extLst>
          </p:cNvPr>
          <p:cNvSpPr/>
          <p:nvPr/>
        </p:nvSpPr>
        <p:spPr>
          <a:xfrm>
            <a:off x="14623212" y="3879970"/>
            <a:ext cx="3093527" cy="920629"/>
          </a:xfrm>
          <a:prstGeom prst="snip1Rect">
            <a:avLst/>
          </a:prstGeom>
          <a:solidFill>
            <a:schemeClr val="bg1"/>
          </a:solidFill>
          <a:ln w="57150">
            <a:solidFill>
              <a:srgbClr val="D407DB"/>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pt-BR" sz="2400" b="1" dirty="0">
                <a:solidFill>
                  <a:schemeClr val="tx1"/>
                </a:solidFill>
                <a:ea typeface="Calibri"/>
                <a:cs typeface="Calibri"/>
              </a:rPr>
              <a:t>Execução do objeto</a:t>
            </a:r>
          </a:p>
        </p:txBody>
      </p:sp>
      <p:sp>
        <p:nvSpPr>
          <p:cNvPr id="38" name="Retângulo: Único Canto Recortado 37">
            <a:extLst>
              <a:ext uri="{FF2B5EF4-FFF2-40B4-BE49-F238E27FC236}">
                <a16:creationId xmlns:a16="http://schemas.microsoft.com/office/drawing/2014/main" id="{94440B58-63DE-ECB3-670E-3C508287F74F}"/>
              </a:ext>
            </a:extLst>
          </p:cNvPr>
          <p:cNvSpPr/>
          <p:nvPr/>
        </p:nvSpPr>
        <p:spPr>
          <a:xfrm>
            <a:off x="14623212" y="5195498"/>
            <a:ext cx="3093527" cy="920629"/>
          </a:xfrm>
          <a:prstGeom prst="snip1Rect">
            <a:avLst/>
          </a:prstGeom>
          <a:solidFill>
            <a:schemeClr val="bg1"/>
          </a:solidFill>
          <a:ln w="57150">
            <a:solidFill>
              <a:srgbClr val="D407DB"/>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pt-BR" sz="2400" b="1" dirty="0">
                <a:solidFill>
                  <a:schemeClr val="tx1"/>
                </a:solidFill>
                <a:ea typeface="Calibri"/>
                <a:cs typeface="Calibri"/>
              </a:rPr>
              <a:t>Registro de execução</a:t>
            </a:r>
          </a:p>
        </p:txBody>
      </p:sp>
      <p:sp>
        <p:nvSpPr>
          <p:cNvPr id="42" name="Retângulo: Único Canto Recortado 41">
            <a:extLst>
              <a:ext uri="{FF2B5EF4-FFF2-40B4-BE49-F238E27FC236}">
                <a16:creationId xmlns:a16="http://schemas.microsoft.com/office/drawing/2014/main" id="{74B5CA07-2F25-5C05-7A23-4803A07A7F55}"/>
              </a:ext>
            </a:extLst>
          </p:cNvPr>
          <p:cNvSpPr/>
          <p:nvPr/>
        </p:nvSpPr>
        <p:spPr>
          <a:xfrm>
            <a:off x="14623212" y="6467894"/>
            <a:ext cx="3093527" cy="920629"/>
          </a:xfrm>
          <a:prstGeom prst="snip1Rect">
            <a:avLst/>
          </a:prstGeom>
          <a:solidFill>
            <a:schemeClr val="bg1"/>
          </a:solidFill>
          <a:ln w="57150">
            <a:solidFill>
              <a:srgbClr val="D407DB"/>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pt-BR" sz="2400" b="1" dirty="0">
                <a:solidFill>
                  <a:schemeClr val="tx1"/>
                </a:solidFill>
                <a:ea typeface="Calibri"/>
                <a:cs typeface="Calibri"/>
              </a:rPr>
              <a:t>Monitoramento/</a:t>
            </a:r>
          </a:p>
          <a:p>
            <a:pPr algn="ctr"/>
            <a:r>
              <a:rPr lang="pt-BR" sz="2400" b="1" dirty="0">
                <a:solidFill>
                  <a:schemeClr val="tx1"/>
                </a:solidFill>
                <a:ea typeface="Calibri"/>
                <a:cs typeface="Calibri"/>
              </a:rPr>
              <a:t>Fiscalização</a:t>
            </a:r>
          </a:p>
        </p:txBody>
      </p:sp>
      <p:sp>
        <p:nvSpPr>
          <p:cNvPr id="44" name="Retângulo: Único Canto Recortado 43">
            <a:extLst>
              <a:ext uri="{FF2B5EF4-FFF2-40B4-BE49-F238E27FC236}">
                <a16:creationId xmlns:a16="http://schemas.microsoft.com/office/drawing/2014/main" id="{5FA1229F-AB6F-3017-06AC-723670689041}"/>
              </a:ext>
            </a:extLst>
          </p:cNvPr>
          <p:cNvSpPr/>
          <p:nvPr/>
        </p:nvSpPr>
        <p:spPr>
          <a:xfrm>
            <a:off x="14603084" y="7741728"/>
            <a:ext cx="3093527" cy="920629"/>
          </a:xfrm>
          <a:prstGeom prst="snip1Rect">
            <a:avLst/>
          </a:prstGeom>
          <a:solidFill>
            <a:schemeClr val="bg1"/>
          </a:solidFill>
          <a:ln w="57150">
            <a:solidFill>
              <a:srgbClr val="D407DB"/>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pt-BR" sz="2400" b="1" dirty="0">
                <a:solidFill>
                  <a:schemeClr val="tx1"/>
                </a:solidFill>
                <a:ea typeface="Calibri"/>
                <a:cs typeface="Calibri"/>
              </a:rPr>
              <a:t>Prestação de contas parcial</a:t>
            </a:r>
          </a:p>
        </p:txBody>
      </p:sp>
      <p:sp>
        <p:nvSpPr>
          <p:cNvPr id="48" name="Retângulo: Cantos Arredondados 47">
            <a:extLst>
              <a:ext uri="{FF2B5EF4-FFF2-40B4-BE49-F238E27FC236}">
                <a16:creationId xmlns:a16="http://schemas.microsoft.com/office/drawing/2014/main" id="{322B1253-E15A-485B-038A-270CFAF96D89}"/>
              </a:ext>
            </a:extLst>
          </p:cNvPr>
          <p:cNvSpPr/>
          <p:nvPr/>
        </p:nvSpPr>
        <p:spPr>
          <a:xfrm>
            <a:off x="10036987" y="7683266"/>
            <a:ext cx="3095058" cy="1035934"/>
          </a:xfrm>
          <a:prstGeom prst="roundRect">
            <a:avLst/>
          </a:prstGeom>
          <a:solidFill>
            <a:schemeClr val="tx1"/>
          </a:solidFill>
          <a:ln w="57150"/>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pt-B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pt-BR" sz="2400" b="1" dirty="0">
                <a:ea typeface="Calibri"/>
                <a:cs typeface="Calibri"/>
              </a:rPr>
              <a:t>PRESTAÇÃO DE CONTAS</a:t>
            </a:r>
          </a:p>
        </p:txBody>
      </p:sp>
      <p:sp>
        <p:nvSpPr>
          <p:cNvPr id="50" name="Retângulo: Único Canto Recortado 49">
            <a:extLst>
              <a:ext uri="{FF2B5EF4-FFF2-40B4-BE49-F238E27FC236}">
                <a16:creationId xmlns:a16="http://schemas.microsoft.com/office/drawing/2014/main" id="{B54772A8-7574-D4F2-26A4-93B6E34DD98F}"/>
              </a:ext>
            </a:extLst>
          </p:cNvPr>
          <p:cNvSpPr/>
          <p:nvPr/>
        </p:nvSpPr>
        <p:spPr>
          <a:xfrm>
            <a:off x="6235461" y="6469332"/>
            <a:ext cx="3438583" cy="920629"/>
          </a:xfrm>
          <a:prstGeom prst="snip1Rect">
            <a:avLst/>
          </a:prstGeom>
          <a:solidFill>
            <a:schemeClr val="bg1"/>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pt-BR" sz="2400" b="1" dirty="0">
                <a:solidFill>
                  <a:schemeClr val="tx1"/>
                </a:solidFill>
                <a:ea typeface="Calibri"/>
                <a:cs typeface="Calibri"/>
              </a:rPr>
              <a:t>Comprovar o cumprimento do objeto</a:t>
            </a:r>
          </a:p>
        </p:txBody>
      </p:sp>
      <p:sp>
        <p:nvSpPr>
          <p:cNvPr id="52" name="Retângulo: Único Canto Recortado 51">
            <a:extLst>
              <a:ext uri="{FF2B5EF4-FFF2-40B4-BE49-F238E27FC236}">
                <a16:creationId xmlns:a16="http://schemas.microsoft.com/office/drawing/2014/main" id="{0C4D0D91-5CA1-A1E8-B24F-413945BAAE08}"/>
              </a:ext>
            </a:extLst>
          </p:cNvPr>
          <p:cNvSpPr/>
          <p:nvPr/>
        </p:nvSpPr>
        <p:spPr>
          <a:xfrm>
            <a:off x="6236899" y="7678468"/>
            <a:ext cx="3438583" cy="899063"/>
          </a:xfrm>
          <a:prstGeom prst="snip1Rect">
            <a:avLst/>
          </a:prstGeom>
          <a:solidFill>
            <a:schemeClr val="bg1"/>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pt-BR" sz="2400" b="1" dirty="0">
                <a:solidFill>
                  <a:schemeClr val="tx1"/>
                </a:solidFill>
                <a:ea typeface="Calibri"/>
                <a:cs typeface="Calibri"/>
              </a:rPr>
              <a:t>Correta utilização dos recursos</a:t>
            </a:r>
          </a:p>
        </p:txBody>
      </p:sp>
      <p:sp>
        <p:nvSpPr>
          <p:cNvPr id="54" name="Retângulo: Único Canto Recortado 53">
            <a:extLst>
              <a:ext uri="{FF2B5EF4-FFF2-40B4-BE49-F238E27FC236}">
                <a16:creationId xmlns:a16="http://schemas.microsoft.com/office/drawing/2014/main" id="{158E75BD-6C05-D86F-C8BD-4E6A8F8ACF75}"/>
              </a:ext>
            </a:extLst>
          </p:cNvPr>
          <p:cNvSpPr/>
          <p:nvPr/>
        </p:nvSpPr>
        <p:spPr>
          <a:xfrm>
            <a:off x="6236899" y="9015562"/>
            <a:ext cx="3438583" cy="877497"/>
          </a:xfrm>
          <a:prstGeom prst="snip1Rect">
            <a:avLst/>
          </a:prstGeom>
          <a:solidFill>
            <a:schemeClr val="bg1"/>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pt-BR" sz="2400" b="1" dirty="0">
                <a:solidFill>
                  <a:schemeClr val="tx1"/>
                </a:solidFill>
                <a:ea typeface="Calibri"/>
                <a:cs typeface="Calibri"/>
              </a:rPr>
              <a:t>Guarda dos bens</a:t>
            </a:r>
          </a:p>
        </p:txBody>
      </p:sp>
    </p:spTree>
    <p:extLst>
      <p:ext uri="{BB962C8B-B14F-4D97-AF65-F5344CB8AC3E}">
        <p14:creationId xmlns:p14="http://schemas.microsoft.com/office/powerpoint/2010/main" val="3358742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additive="base">
                                        <p:cTn id="36" dur="500" fill="hold"/>
                                        <p:tgtEl>
                                          <p:spTgt spid="17"/>
                                        </p:tgtEl>
                                        <p:attrNameLst>
                                          <p:attrName>ppt_x</p:attrName>
                                        </p:attrNameLst>
                                      </p:cBhvr>
                                      <p:tavLst>
                                        <p:tav tm="0">
                                          <p:val>
                                            <p:strVal val="#ppt_x"/>
                                          </p:val>
                                        </p:tav>
                                        <p:tav tm="100000">
                                          <p:val>
                                            <p:strVal val="#ppt_x"/>
                                          </p:val>
                                        </p:tav>
                                      </p:tavLst>
                                    </p:anim>
                                    <p:anim calcmode="lin" valueType="num">
                                      <p:cBhvr additive="base">
                                        <p:cTn id="37"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additive="base">
                                        <p:cTn id="42" dur="500" fill="hold"/>
                                        <p:tgtEl>
                                          <p:spTgt spid="19"/>
                                        </p:tgtEl>
                                        <p:attrNameLst>
                                          <p:attrName>ppt_x</p:attrName>
                                        </p:attrNameLst>
                                      </p:cBhvr>
                                      <p:tavLst>
                                        <p:tav tm="0">
                                          <p:val>
                                            <p:strVal val="#ppt_x"/>
                                          </p:val>
                                        </p:tav>
                                        <p:tav tm="100000">
                                          <p:val>
                                            <p:strVal val="#ppt_x"/>
                                          </p:val>
                                        </p:tav>
                                      </p:tavLst>
                                    </p:anim>
                                    <p:anim calcmode="lin" valueType="num">
                                      <p:cBhvr additive="base">
                                        <p:cTn id="43"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additive="base">
                                        <p:cTn id="48" dur="500" fill="hold"/>
                                        <p:tgtEl>
                                          <p:spTgt spid="21"/>
                                        </p:tgtEl>
                                        <p:attrNameLst>
                                          <p:attrName>ppt_x</p:attrName>
                                        </p:attrNameLst>
                                      </p:cBhvr>
                                      <p:tavLst>
                                        <p:tav tm="0">
                                          <p:val>
                                            <p:strVal val="#ppt_x"/>
                                          </p:val>
                                        </p:tav>
                                        <p:tav tm="100000">
                                          <p:val>
                                            <p:strVal val="#ppt_x"/>
                                          </p:val>
                                        </p:tav>
                                      </p:tavLst>
                                    </p:anim>
                                    <p:anim calcmode="lin" valueType="num">
                                      <p:cBhvr additive="base">
                                        <p:cTn id="49"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500"/>
                                        <p:tgtEl>
                                          <p:spTgt spid="23"/>
                                        </p:tgtEl>
                                      </p:cBhvr>
                                    </p:animEffect>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ppt_x"/>
                                          </p:val>
                                        </p:tav>
                                        <p:tav tm="100000">
                                          <p:val>
                                            <p:strVal val="#ppt_x"/>
                                          </p:val>
                                        </p:tav>
                                      </p:tavLst>
                                    </p:anim>
                                    <p:anim calcmode="lin" valueType="num">
                                      <p:cBhvr additive="base">
                                        <p:cTn id="60"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500" fill="hold"/>
                                        <p:tgtEl>
                                          <p:spTgt spid="29"/>
                                        </p:tgtEl>
                                        <p:attrNameLst>
                                          <p:attrName>ppt_x</p:attrName>
                                        </p:attrNameLst>
                                      </p:cBhvr>
                                      <p:tavLst>
                                        <p:tav tm="0">
                                          <p:val>
                                            <p:strVal val="#ppt_x"/>
                                          </p:val>
                                        </p:tav>
                                        <p:tav tm="100000">
                                          <p:val>
                                            <p:strVal val="#ppt_x"/>
                                          </p:val>
                                        </p:tav>
                                      </p:tavLst>
                                    </p:anim>
                                    <p:anim calcmode="lin" valueType="num">
                                      <p:cBhvr additive="base">
                                        <p:cTn id="72"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500"/>
                                        <p:tgtEl>
                                          <p:spTgt spid="32"/>
                                        </p:tgtEl>
                                      </p:cBhvr>
                                    </p:animEffect>
                                  </p:childTnLst>
                                </p:cTn>
                              </p:par>
                            </p:childTnLst>
                          </p:cTn>
                        </p:par>
                      </p:childTnLst>
                    </p:cTn>
                  </p:par>
                  <p:par>
                    <p:cTn id="78" fill="hold">
                      <p:stCondLst>
                        <p:cond delay="indefinite"/>
                      </p:stCondLst>
                      <p:childTnLst>
                        <p:par>
                          <p:cTn id="79" fill="hold">
                            <p:stCondLst>
                              <p:cond delay="0"/>
                            </p:stCondLst>
                            <p:childTnLst>
                              <p:par>
                                <p:cTn id="80" presetID="2" presetClass="entr" presetSubtype="4" fill="hold" grpId="0" nodeType="clickEffect">
                                  <p:stCondLst>
                                    <p:cond delay="0"/>
                                  </p:stCondLst>
                                  <p:childTnLst>
                                    <p:set>
                                      <p:cBhvr>
                                        <p:cTn id="81" dur="1" fill="hold">
                                          <p:stCondLst>
                                            <p:cond delay="0"/>
                                          </p:stCondLst>
                                        </p:cTn>
                                        <p:tgtEl>
                                          <p:spTgt spid="34"/>
                                        </p:tgtEl>
                                        <p:attrNameLst>
                                          <p:attrName>style.visibility</p:attrName>
                                        </p:attrNameLst>
                                      </p:cBhvr>
                                      <p:to>
                                        <p:strVal val="visible"/>
                                      </p:to>
                                    </p:set>
                                    <p:anim calcmode="lin" valueType="num">
                                      <p:cBhvr additive="base">
                                        <p:cTn id="82" dur="500" fill="hold"/>
                                        <p:tgtEl>
                                          <p:spTgt spid="34"/>
                                        </p:tgtEl>
                                        <p:attrNameLst>
                                          <p:attrName>ppt_x</p:attrName>
                                        </p:attrNameLst>
                                      </p:cBhvr>
                                      <p:tavLst>
                                        <p:tav tm="0">
                                          <p:val>
                                            <p:strVal val="#ppt_x"/>
                                          </p:val>
                                        </p:tav>
                                        <p:tav tm="100000">
                                          <p:val>
                                            <p:strVal val="#ppt_x"/>
                                          </p:val>
                                        </p:tav>
                                      </p:tavLst>
                                    </p:anim>
                                    <p:anim calcmode="lin" valueType="num">
                                      <p:cBhvr additive="base">
                                        <p:cTn id="83"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2" presetClass="entr" presetSubtype="4" fill="hold" grpId="0" nodeType="clickEffect">
                                  <p:stCondLst>
                                    <p:cond delay="0"/>
                                  </p:stCondLst>
                                  <p:childTnLst>
                                    <p:set>
                                      <p:cBhvr>
                                        <p:cTn id="87" dur="1" fill="hold">
                                          <p:stCondLst>
                                            <p:cond delay="0"/>
                                          </p:stCondLst>
                                        </p:cTn>
                                        <p:tgtEl>
                                          <p:spTgt spid="36"/>
                                        </p:tgtEl>
                                        <p:attrNameLst>
                                          <p:attrName>style.visibility</p:attrName>
                                        </p:attrNameLst>
                                      </p:cBhvr>
                                      <p:to>
                                        <p:strVal val="visible"/>
                                      </p:to>
                                    </p:set>
                                    <p:anim calcmode="lin" valueType="num">
                                      <p:cBhvr additive="base">
                                        <p:cTn id="88" dur="500" fill="hold"/>
                                        <p:tgtEl>
                                          <p:spTgt spid="36"/>
                                        </p:tgtEl>
                                        <p:attrNameLst>
                                          <p:attrName>ppt_x</p:attrName>
                                        </p:attrNameLst>
                                      </p:cBhvr>
                                      <p:tavLst>
                                        <p:tav tm="0">
                                          <p:val>
                                            <p:strVal val="#ppt_x"/>
                                          </p:val>
                                        </p:tav>
                                        <p:tav tm="100000">
                                          <p:val>
                                            <p:strVal val="#ppt_x"/>
                                          </p:val>
                                        </p:tav>
                                      </p:tavLst>
                                    </p:anim>
                                    <p:anim calcmode="lin" valueType="num">
                                      <p:cBhvr additive="base">
                                        <p:cTn id="89"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2" presetClass="entr" presetSubtype="4" fill="hold" grpId="0" nodeType="clickEffect">
                                  <p:stCondLst>
                                    <p:cond delay="0"/>
                                  </p:stCondLst>
                                  <p:childTnLst>
                                    <p:set>
                                      <p:cBhvr>
                                        <p:cTn id="93" dur="1" fill="hold">
                                          <p:stCondLst>
                                            <p:cond delay="0"/>
                                          </p:stCondLst>
                                        </p:cTn>
                                        <p:tgtEl>
                                          <p:spTgt spid="38"/>
                                        </p:tgtEl>
                                        <p:attrNameLst>
                                          <p:attrName>style.visibility</p:attrName>
                                        </p:attrNameLst>
                                      </p:cBhvr>
                                      <p:to>
                                        <p:strVal val="visible"/>
                                      </p:to>
                                    </p:set>
                                    <p:anim calcmode="lin" valueType="num">
                                      <p:cBhvr additive="base">
                                        <p:cTn id="94" dur="500" fill="hold"/>
                                        <p:tgtEl>
                                          <p:spTgt spid="38"/>
                                        </p:tgtEl>
                                        <p:attrNameLst>
                                          <p:attrName>ppt_x</p:attrName>
                                        </p:attrNameLst>
                                      </p:cBhvr>
                                      <p:tavLst>
                                        <p:tav tm="0">
                                          <p:val>
                                            <p:strVal val="#ppt_x"/>
                                          </p:val>
                                        </p:tav>
                                        <p:tav tm="100000">
                                          <p:val>
                                            <p:strVal val="#ppt_x"/>
                                          </p:val>
                                        </p:tav>
                                      </p:tavLst>
                                    </p:anim>
                                    <p:anim calcmode="lin" valueType="num">
                                      <p:cBhvr additive="base">
                                        <p:cTn id="95"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96" fill="hold">
                      <p:stCondLst>
                        <p:cond delay="indefinite"/>
                      </p:stCondLst>
                      <p:childTnLst>
                        <p:par>
                          <p:cTn id="97" fill="hold">
                            <p:stCondLst>
                              <p:cond delay="0"/>
                            </p:stCondLst>
                            <p:childTnLst>
                              <p:par>
                                <p:cTn id="98" presetID="2" presetClass="entr" presetSubtype="4" fill="hold" grpId="0" nodeType="clickEffect">
                                  <p:stCondLst>
                                    <p:cond delay="0"/>
                                  </p:stCondLst>
                                  <p:childTnLst>
                                    <p:set>
                                      <p:cBhvr>
                                        <p:cTn id="99" dur="1" fill="hold">
                                          <p:stCondLst>
                                            <p:cond delay="0"/>
                                          </p:stCondLst>
                                        </p:cTn>
                                        <p:tgtEl>
                                          <p:spTgt spid="42"/>
                                        </p:tgtEl>
                                        <p:attrNameLst>
                                          <p:attrName>style.visibility</p:attrName>
                                        </p:attrNameLst>
                                      </p:cBhvr>
                                      <p:to>
                                        <p:strVal val="visible"/>
                                      </p:to>
                                    </p:set>
                                    <p:anim calcmode="lin" valueType="num">
                                      <p:cBhvr additive="base">
                                        <p:cTn id="100" dur="500" fill="hold"/>
                                        <p:tgtEl>
                                          <p:spTgt spid="42"/>
                                        </p:tgtEl>
                                        <p:attrNameLst>
                                          <p:attrName>ppt_x</p:attrName>
                                        </p:attrNameLst>
                                      </p:cBhvr>
                                      <p:tavLst>
                                        <p:tav tm="0">
                                          <p:val>
                                            <p:strVal val="#ppt_x"/>
                                          </p:val>
                                        </p:tav>
                                        <p:tav tm="100000">
                                          <p:val>
                                            <p:strVal val="#ppt_x"/>
                                          </p:val>
                                        </p:tav>
                                      </p:tavLst>
                                    </p:anim>
                                    <p:anim calcmode="lin" valueType="num">
                                      <p:cBhvr additive="base">
                                        <p:cTn id="101"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102" fill="hold">
                      <p:stCondLst>
                        <p:cond delay="indefinite"/>
                      </p:stCondLst>
                      <p:childTnLst>
                        <p:par>
                          <p:cTn id="103" fill="hold">
                            <p:stCondLst>
                              <p:cond delay="0"/>
                            </p:stCondLst>
                            <p:childTnLst>
                              <p:par>
                                <p:cTn id="104" presetID="2" presetClass="entr" presetSubtype="4" fill="hold" grpId="0" nodeType="clickEffect">
                                  <p:stCondLst>
                                    <p:cond delay="0"/>
                                  </p:stCondLst>
                                  <p:childTnLst>
                                    <p:set>
                                      <p:cBhvr>
                                        <p:cTn id="105" dur="1" fill="hold">
                                          <p:stCondLst>
                                            <p:cond delay="0"/>
                                          </p:stCondLst>
                                        </p:cTn>
                                        <p:tgtEl>
                                          <p:spTgt spid="44"/>
                                        </p:tgtEl>
                                        <p:attrNameLst>
                                          <p:attrName>style.visibility</p:attrName>
                                        </p:attrNameLst>
                                      </p:cBhvr>
                                      <p:to>
                                        <p:strVal val="visible"/>
                                      </p:to>
                                    </p:set>
                                    <p:anim calcmode="lin" valueType="num">
                                      <p:cBhvr additive="base">
                                        <p:cTn id="106" dur="500" fill="hold"/>
                                        <p:tgtEl>
                                          <p:spTgt spid="44"/>
                                        </p:tgtEl>
                                        <p:attrNameLst>
                                          <p:attrName>ppt_x</p:attrName>
                                        </p:attrNameLst>
                                      </p:cBhvr>
                                      <p:tavLst>
                                        <p:tav tm="0">
                                          <p:val>
                                            <p:strVal val="#ppt_x"/>
                                          </p:val>
                                        </p:tav>
                                        <p:tav tm="100000">
                                          <p:val>
                                            <p:strVal val="#ppt_x"/>
                                          </p:val>
                                        </p:tav>
                                      </p:tavLst>
                                    </p:anim>
                                    <p:anim calcmode="lin" valueType="num">
                                      <p:cBhvr additive="base">
                                        <p:cTn id="10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grpId="0" nodeType="clickEffect">
                                  <p:stCondLst>
                                    <p:cond delay="0"/>
                                  </p:stCondLst>
                                  <p:childTnLst>
                                    <p:set>
                                      <p:cBhvr>
                                        <p:cTn id="111" dur="1" fill="hold">
                                          <p:stCondLst>
                                            <p:cond delay="0"/>
                                          </p:stCondLst>
                                        </p:cTn>
                                        <p:tgtEl>
                                          <p:spTgt spid="48"/>
                                        </p:tgtEl>
                                        <p:attrNameLst>
                                          <p:attrName>style.visibility</p:attrName>
                                        </p:attrNameLst>
                                      </p:cBhvr>
                                      <p:to>
                                        <p:strVal val="visible"/>
                                      </p:to>
                                    </p:set>
                                    <p:animEffect transition="in" filter="fade">
                                      <p:cBhvr>
                                        <p:cTn id="112" dur="500"/>
                                        <p:tgtEl>
                                          <p:spTgt spid="48"/>
                                        </p:tgtEl>
                                      </p:cBhvr>
                                    </p:animEffect>
                                  </p:childTnLst>
                                </p:cTn>
                              </p:par>
                            </p:childTnLst>
                          </p:cTn>
                        </p:par>
                      </p:childTnLst>
                    </p:cTn>
                  </p:par>
                  <p:par>
                    <p:cTn id="113" fill="hold">
                      <p:stCondLst>
                        <p:cond delay="indefinite"/>
                      </p:stCondLst>
                      <p:childTnLst>
                        <p:par>
                          <p:cTn id="114" fill="hold">
                            <p:stCondLst>
                              <p:cond delay="0"/>
                            </p:stCondLst>
                            <p:childTnLst>
                              <p:par>
                                <p:cTn id="115" presetID="2" presetClass="entr" presetSubtype="4" fill="hold" grpId="0" nodeType="click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additive="base">
                                        <p:cTn id="117" dur="500" fill="hold"/>
                                        <p:tgtEl>
                                          <p:spTgt spid="50"/>
                                        </p:tgtEl>
                                        <p:attrNameLst>
                                          <p:attrName>ppt_x</p:attrName>
                                        </p:attrNameLst>
                                      </p:cBhvr>
                                      <p:tavLst>
                                        <p:tav tm="0">
                                          <p:val>
                                            <p:strVal val="#ppt_x"/>
                                          </p:val>
                                        </p:tav>
                                        <p:tav tm="100000">
                                          <p:val>
                                            <p:strVal val="#ppt_x"/>
                                          </p:val>
                                        </p:tav>
                                      </p:tavLst>
                                    </p:anim>
                                    <p:anim calcmode="lin" valueType="num">
                                      <p:cBhvr additive="base">
                                        <p:cTn id="118"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par>
                    <p:cTn id="119" fill="hold">
                      <p:stCondLst>
                        <p:cond delay="indefinite"/>
                      </p:stCondLst>
                      <p:childTnLst>
                        <p:par>
                          <p:cTn id="120" fill="hold">
                            <p:stCondLst>
                              <p:cond delay="0"/>
                            </p:stCondLst>
                            <p:childTnLst>
                              <p:par>
                                <p:cTn id="121" presetID="2" presetClass="entr" presetSubtype="4" fill="hold" grpId="0" nodeType="clickEffect">
                                  <p:stCondLst>
                                    <p:cond delay="0"/>
                                  </p:stCondLst>
                                  <p:childTnLst>
                                    <p:set>
                                      <p:cBhvr>
                                        <p:cTn id="122" dur="1" fill="hold">
                                          <p:stCondLst>
                                            <p:cond delay="0"/>
                                          </p:stCondLst>
                                        </p:cTn>
                                        <p:tgtEl>
                                          <p:spTgt spid="52"/>
                                        </p:tgtEl>
                                        <p:attrNameLst>
                                          <p:attrName>style.visibility</p:attrName>
                                        </p:attrNameLst>
                                      </p:cBhvr>
                                      <p:to>
                                        <p:strVal val="visible"/>
                                      </p:to>
                                    </p:set>
                                    <p:anim calcmode="lin" valueType="num">
                                      <p:cBhvr additive="base">
                                        <p:cTn id="123" dur="500" fill="hold"/>
                                        <p:tgtEl>
                                          <p:spTgt spid="52"/>
                                        </p:tgtEl>
                                        <p:attrNameLst>
                                          <p:attrName>ppt_x</p:attrName>
                                        </p:attrNameLst>
                                      </p:cBhvr>
                                      <p:tavLst>
                                        <p:tav tm="0">
                                          <p:val>
                                            <p:strVal val="#ppt_x"/>
                                          </p:val>
                                        </p:tav>
                                        <p:tav tm="100000">
                                          <p:val>
                                            <p:strVal val="#ppt_x"/>
                                          </p:val>
                                        </p:tav>
                                      </p:tavLst>
                                    </p:anim>
                                    <p:anim calcmode="lin" valueType="num">
                                      <p:cBhvr additive="base">
                                        <p:cTn id="124"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par>
                    <p:cTn id="125" fill="hold">
                      <p:stCondLst>
                        <p:cond delay="indefinite"/>
                      </p:stCondLst>
                      <p:childTnLst>
                        <p:par>
                          <p:cTn id="126" fill="hold">
                            <p:stCondLst>
                              <p:cond delay="0"/>
                            </p:stCondLst>
                            <p:childTnLst>
                              <p:par>
                                <p:cTn id="127" presetID="2" presetClass="entr" presetSubtype="4" fill="hold" grpId="0" nodeType="clickEffect">
                                  <p:stCondLst>
                                    <p:cond delay="0"/>
                                  </p:stCondLst>
                                  <p:childTnLst>
                                    <p:set>
                                      <p:cBhvr>
                                        <p:cTn id="128" dur="1" fill="hold">
                                          <p:stCondLst>
                                            <p:cond delay="0"/>
                                          </p:stCondLst>
                                        </p:cTn>
                                        <p:tgtEl>
                                          <p:spTgt spid="54"/>
                                        </p:tgtEl>
                                        <p:attrNameLst>
                                          <p:attrName>style.visibility</p:attrName>
                                        </p:attrNameLst>
                                      </p:cBhvr>
                                      <p:to>
                                        <p:strVal val="visible"/>
                                      </p:to>
                                    </p:set>
                                    <p:anim calcmode="lin" valueType="num">
                                      <p:cBhvr additive="base">
                                        <p:cTn id="129" dur="500" fill="hold"/>
                                        <p:tgtEl>
                                          <p:spTgt spid="54"/>
                                        </p:tgtEl>
                                        <p:attrNameLst>
                                          <p:attrName>ppt_x</p:attrName>
                                        </p:attrNameLst>
                                      </p:cBhvr>
                                      <p:tavLst>
                                        <p:tav tm="0">
                                          <p:val>
                                            <p:strVal val="#ppt_x"/>
                                          </p:val>
                                        </p:tav>
                                        <p:tav tm="100000">
                                          <p:val>
                                            <p:strVal val="#ppt_x"/>
                                          </p:val>
                                        </p:tav>
                                      </p:tavLst>
                                    </p:anim>
                                    <p:anim calcmode="lin" valueType="num">
                                      <p:cBhvr additive="base">
                                        <p:cTn id="130" dur="500" fill="hold"/>
                                        <p:tgtEl>
                                          <p:spTgt spid="5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11" grpId="0" animBg="1"/>
      <p:bldP spid="13" grpId="0" animBg="1"/>
      <p:bldP spid="17" grpId="0" animBg="1"/>
      <p:bldP spid="19" grpId="0" animBg="1"/>
      <p:bldP spid="21" grpId="0" animBg="1"/>
      <p:bldP spid="23" grpId="0" animBg="1"/>
      <p:bldP spid="25" grpId="0" animBg="1"/>
      <p:bldP spid="27" grpId="0" animBg="1"/>
      <p:bldP spid="29" grpId="0" animBg="1"/>
      <p:bldP spid="32" grpId="0" animBg="1"/>
      <p:bldP spid="34" grpId="0" animBg="1"/>
      <p:bldP spid="36" grpId="0" animBg="1"/>
      <p:bldP spid="38" grpId="0" animBg="1"/>
      <p:bldP spid="42" grpId="0" animBg="1"/>
      <p:bldP spid="44" grpId="0" animBg="1"/>
      <p:bldP spid="48" grpId="0" animBg="1"/>
      <p:bldP spid="50" grpId="0" animBg="1"/>
      <p:bldP spid="52" grpId="0" animBg="1"/>
      <p:bldP spid="5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C9D66F-4DE8-2185-A3A0-BFD3AE48AED9}"/>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5687A5AE-2258-3731-4AF6-D0C3C4EB59BB}"/>
              </a:ext>
            </a:extLst>
          </p:cNvPr>
          <p:cNvSpPr/>
          <p:nvPr/>
        </p:nvSpPr>
        <p:spPr>
          <a:xfrm>
            <a:off x="0" y="0"/>
            <a:ext cx="731454" cy="10287000"/>
          </a:xfrm>
          <a:custGeom>
            <a:avLst/>
            <a:gdLst/>
            <a:ahLst/>
            <a:cxnLst/>
            <a:rect l="l" t="t" r="r" b="b"/>
            <a:pathLst>
              <a:path w="731454" h="10287000">
                <a:moveTo>
                  <a:pt x="0" y="0"/>
                </a:moveTo>
                <a:lnTo>
                  <a:pt x="731454" y="0"/>
                </a:lnTo>
                <a:lnTo>
                  <a:pt x="731454" y="10287000"/>
                </a:lnTo>
                <a:lnTo>
                  <a:pt x="0" y="10287000"/>
                </a:lnTo>
                <a:lnTo>
                  <a:pt x="0" y="0"/>
                </a:lnTo>
                <a:close/>
              </a:path>
            </a:pathLst>
          </a:custGeom>
          <a:blipFill>
            <a:blip r:embed="rId2"/>
            <a:stretch>
              <a:fillRect r="-2400226"/>
            </a:stretch>
          </a:blipFill>
        </p:spPr>
      </p:sp>
      <p:sp>
        <p:nvSpPr>
          <p:cNvPr id="3" name="Freeform 3">
            <a:extLst>
              <a:ext uri="{FF2B5EF4-FFF2-40B4-BE49-F238E27FC236}">
                <a16:creationId xmlns:a16="http://schemas.microsoft.com/office/drawing/2014/main" id="{433070A7-C5FF-4884-D849-7E60E26F645A}"/>
              </a:ext>
            </a:extLst>
          </p:cNvPr>
          <p:cNvSpPr/>
          <p:nvPr/>
        </p:nvSpPr>
        <p:spPr>
          <a:xfrm>
            <a:off x="14732871" y="9032040"/>
            <a:ext cx="3136874" cy="858719"/>
          </a:xfrm>
          <a:custGeom>
            <a:avLst/>
            <a:gdLst/>
            <a:ahLst/>
            <a:cxnLst/>
            <a:rect l="l" t="t" r="r" b="b"/>
            <a:pathLst>
              <a:path w="3136874" h="858719">
                <a:moveTo>
                  <a:pt x="0" y="0"/>
                </a:moveTo>
                <a:lnTo>
                  <a:pt x="3136874" y="0"/>
                </a:lnTo>
                <a:lnTo>
                  <a:pt x="3136874" y="858720"/>
                </a:lnTo>
                <a:lnTo>
                  <a:pt x="0" y="858720"/>
                </a:lnTo>
                <a:lnTo>
                  <a:pt x="0" y="0"/>
                </a:lnTo>
                <a:close/>
              </a:path>
            </a:pathLst>
          </a:custGeom>
          <a:blipFill>
            <a:blip r:embed="rId3"/>
            <a:stretch>
              <a:fillRect/>
            </a:stretch>
          </a:blipFill>
        </p:spPr>
      </p:sp>
      <p:sp>
        <p:nvSpPr>
          <p:cNvPr id="8" name="Retângulo 7">
            <a:extLst>
              <a:ext uri="{FF2B5EF4-FFF2-40B4-BE49-F238E27FC236}">
                <a16:creationId xmlns:a16="http://schemas.microsoft.com/office/drawing/2014/main" id="{62E9DDB7-F817-CA92-4D3D-857D6219CA7D}"/>
              </a:ext>
            </a:extLst>
          </p:cNvPr>
          <p:cNvSpPr/>
          <p:nvPr/>
        </p:nvSpPr>
        <p:spPr>
          <a:xfrm>
            <a:off x="729662" y="2601"/>
            <a:ext cx="8417127" cy="807906"/>
          </a:xfrm>
          <a:prstGeom prst="rect">
            <a:avLst/>
          </a:prstGeom>
          <a:solidFill>
            <a:srgbClr val="DFE1E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0" name="CaixaDeTexto 9">
            <a:extLst>
              <a:ext uri="{FF2B5EF4-FFF2-40B4-BE49-F238E27FC236}">
                <a16:creationId xmlns:a16="http://schemas.microsoft.com/office/drawing/2014/main" id="{B1AD76D4-BC78-FE84-3F24-785047694E50}"/>
              </a:ext>
            </a:extLst>
          </p:cNvPr>
          <p:cNvSpPr txBox="1"/>
          <p:nvPr/>
        </p:nvSpPr>
        <p:spPr>
          <a:xfrm>
            <a:off x="734493" y="-101105"/>
            <a:ext cx="6368275" cy="923330"/>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r>
              <a:rPr lang="pt-BR" sz="5400" b="1" dirty="0">
                <a:solidFill>
                  <a:srgbClr val="034F6E"/>
                </a:solidFill>
                <a:ea typeface="Calibri"/>
                <a:cs typeface="Calibri"/>
              </a:rPr>
              <a:t>Planejamento</a:t>
            </a:r>
          </a:p>
        </p:txBody>
      </p:sp>
      <p:sp>
        <p:nvSpPr>
          <p:cNvPr id="23" name="TextBox 5">
            <a:extLst>
              <a:ext uri="{FF2B5EF4-FFF2-40B4-BE49-F238E27FC236}">
                <a16:creationId xmlns:a16="http://schemas.microsoft.com/office/drawing/2014/main" id="{4FA5643B-F0DE-CE54-8AC7-DC0DFEE0C55E}"/>
              </a:ext>
            </a:extLst>
          </p:cNvPr>
          <p:cNvSpPr txBox="1"/>
          <p:nvPr/>
        </p:nvSpPr>
        <p:spPr>
          <a:xfrm>
            <a:off x="970721" y="1174417"/>
            <a:ext cx="13316742" cy="6246967"/>
          </a:xfrm>
          <a:prstGeom prst="rect">
            <a:avLst/>
          </a:prstGeom>
        </p:spPr>
        <p:txBody>
          <a:bodyPr wrap="square" lIns="0" tIns="0" rIns="0" bIns="0" rtlCol="0" anchor="t">
            <a:spAutoFit/>
          </a:bodyPr>
          <a:lstStyle/>
          <a:p>
            <a:pPr algn="just">
              <a:lnSpc>
                <a:spcPts val="3499"/>
              </a:lnSpc>
              <a:spcBef>
                <a:spcPct val="0"/>
              </a:spcBef>
            </a:pPr>
            <a:r>
              <a:rPr lang="pt-BR" sz="2200" b="1" dirty="0">
                <a:solidFill>
                  <a:srgbClr val="034F6E"/>
                </a:solidFill>
                <a:latin typeface="Calibri"/>
                <a:ea typeface="Calibri"/>
                <a:cs typeface="Calibri"/>
                <a:sym typeface="Gotham"/>
              </a:rPr>
              <a:t>Interesse da Administração Pública:</a:t>
            </a:r>
            <a:r>
              <a:rPr lang="pt-BR" sz="2200" dirty="0">
                <a:solidFill>
                  <a:srgbClr val="000000"/>
                </a:solidFill>
                <a:latin typeface="Calibri"/>
                <a:ea typeface="Calibri"/>
                <a:cs typeface="Calibri"/>
                <a:sym typeface="Gotham"/>
              </a:rPr>
              <a:t> Este momento é expresso, inicialmente, através da realização do PPAG (Plano Plurianual de Gestão Governamental). O PPAG é um planejamento estratégico de médio prazo da Administração Pública que irá definir as diretrizes metas e programas nos quais o governo deseja atuar. É através dele que são organizadas as ações do governo e os investimentos em áreas específicas, como saúde, educação e segurança. </a:t>
            </a:r>
            <a:endParaRPr lang="pt-BR" sz="2200" dirty="0">
              <a:solidFill>
                <a:srgbClr val="000000"/>
              </a:solidFill>
              <a:latin typeface="Calibri"/>
              <a:ea typeface="Calibri"/>
              <a:cs typeface="Calibri"/>
            </a:endParaRPr>
          </a:p>
          <a:p>
            <a:pPr algn="just">
              <a:lnSpc>
                <a:spcPts val="3499"/>
              </a:lnSpc>
              <a:spcBef>
                <a:spcPct val="0"/>
              </a:spcBef>
            </a:pPr>
            <a:endParaRPr lang="pt-BR" sz="2200" dirty="0">
              <a:solidFill>
                <a:srgbClr val="000000"/>
              </a:solidFill>
              <a:latin typeface="Calibri"/>
              <a:ea typeface="Calibri"/>
              <a:cs typeface="Calibri"/>
            </a:endParaRPr>
          </a:p>
          <a:p>
            <a:pPr algn="just">
              <a:lnSpc>
                <a:spcPts val="3499"/>
              </a:lnSpc>
              <a:spcBef>
                <a:spcPct val="0"/>
              </a:spcBef>
            </a:pPr>
            <a:r>
              <a:rPr lang="pt-BR" sz="2200" dirty="0">
                <a:solidFill>
                  <a:srgbClr val="000000"/>
                </a:solidFill>
                <a:latin typeface="Calibri"/>
                <a:ea typeface="Calibri"/>
                <a:cs typeface="Calibri"/>
              </a:rPr>
              <a:t>O convenente (ou beneficiário) também define suas intenções, dentro das possibilidades existentes no PPAG, visando o melhor atendimento ao interesse público. Estando estas intenções devidamente alinhadas, podemos dizer que há o interesse no atendimento.</a:t>
            </a:r>
          </a:p>
          <a:p>
            <a:pPr algn="just">
              <a:lnSpc>
                <a:spcPts val="3499"/>
              </a:lnSpc>
              <a:spcBef>
                <a:spcPct val="0"/>
              </a:spcBef>
            </a:pPr>
            <a:endParaRPr lang="pt-BR" sz="2200" dirty="0">
              <a:solidFill>
                <a:srgbClr val="000000"/>
              </a:solidFill>
              <a:latin typeface="Calibri"/>
              <a:ea typeface="Calibri"/>
              <a:cs typeface="Calibri"/>
            </a:endParaRPr>
          </a:p>
          <a:p>
            <a:pPr algn="just">
              <a:lnSpc>
                <a:spcPts val="3499"/>
              </a:lnSpc>
              <a:spcBef>
                <a:spcPct val="0"/>
              </a:spcBef>
            </a:pPr>
            <a:endParaRPr lang="pt-BR" sz="2200" dirty="0">
              <a:solidFill>
                <a:srgbClr val="000000"/>
              </a:solidFill>
              <a:latin typeface="Calibri"/>
              <a:ea typeface="Calibri"/>
              <a:cs typeface="Calibri"/>
            </a:endParaRPr>
          </a:p>
          <a:p>
            <a:pPr algn="just">
              <a:lnSpc>
                <a:spcPts val="3499"/>
              </a:lnSpc>
              <a:spcBef>
                <a:spcPct val="0"/>
              </a:spcBef>
            </a:pPr>
            <a:endParaRPr lang="pt-BR" sz="2450" dirty="0">
              <a:solidFill>
                <a:srgbClr val="000000"/>
              </a:solidFill>
              <a:latin typeface="Gotham"/>
              <a:ea typeface="Gotham"/>
              <a:cs typeface="Gotham"/>
            </a:endParaRPr>
          </a:p>
          <a:p>
            <a:pPr algn="just">
              <a:lnSpc>
                <a:spcPts val="3499"/>
              </a:lnSpc>
              <a:spcBef>
                <a:spcPct val="0"/>
              </a:spcBef>
            </a:pPr>
            <a:endParaRPr lang="pt-BR" sz="2450" dirty="0">
              <a:solidFill>
                <a:srgbClr val="000000"/>
              </a:solidFill>
              <a:latin typeface="Gotham"/>
              <a:ea typeface="Gotham"/>
              <a:cs typeface="Gotham"/>
            </a:endParaRPr>
          </a:p>
          <a:p>
            <a:pPr algn="just">
              <a:lnSpc>
                <a:spcPts val="3499"/>
              </a:lnSpc>
              <a:spcBef>
                <a:spcPct val="0"/>
              </a:spcBef>
            </a:pPr>
            <a:endParaRPr lang="pt-BR" sz="2450" dirty="0">
              <a:solidFill>
                <a:srgbClr val="000000"/>
              </a:solidFill>
              <a:latin typeface="Gotham"/>
              <a:ea typeface="Gotham"/>
              <a:cs typeface="Gotham"/>
            </a:endParaRPr>
          </a:p>
          <a:p>
            <a:pPr algn="just">
              <a:lnSpc>
                <a:spcPts val="3499"/>
              </a:lnSpc>
              <a:spcBef>
                <a:spcPct val="0"/>
              </a:spcBef>
            </a:pPr>
            <a:endParaRPr lang="pt-BR" sz="2450" dirty="0">
              <a:latin typeface="Gotham"/>
              <a:cs typeface="Gotham"/>
            </a:endParaRPr>
          </a:p>
        </p:txBody>
      </p:sp>
      <p:sp>
        <p:nvSpPr>
          <p:cNvPr id="4" name="TextBox 5">
            <a:extLst>
              <a:ext uri="{FF2B5EF4-FFF2-40B4-BE49-F238E27FC236}">
                <a16:creationId xmlns:a16="http://schemas.microsoft.com/office/drawing/2014/main" id="{DC3E5C47-D0A0-36AF-109E-B4A60DA45B05}"/>
              </a:ext>
            </a:extLst>
          </p:cNvPr>
          <p:cNvSpPr txBox="1"/>
          <p:nvPr/>
        </p:nvSpPr>
        <p:spPr>
          <a:xfrm>
            <a:off x="970721" y="5142568"/>
            <a:ext cx="13316742" cy="4002762"/>
          </a:xfrm>
          <a:prstGeom prst="rect">
            <a:avLst/>
          </a:prstGeom>
        </p:spPr>
        <p:txBody>
          <a:bodyPr wrap="square" lIns="0" tIns="0" rIns="0" bIns="0" rtlCol="0" anchor="t">
            <a:spAutoFit/>
          </a:bodyPr>
          <a:lstStyle/>
          <a:p>
            <a:pPr algn="just">
              <a:lnSpc>
                <a:spcPts val="3499"/>
              </a:lnSpc>
              <a:spcBef>
                <a:spcPct val="0"/>
              </a:spcBef>
            </a:pPr>
            <a:r>
              <a:rPr lang="pt-BR" sz="2200" b="1" dirty="0">
                <a:solidFill>
                  <a:srgbClr val="034F6E"/>
                </a:solidFill>
                <a:latin typeface="Calibri"/>
                <a:ea typeface="Calibri"/>
                <a:cs typeface="Calibri"/>
                <a:sym typeface="Gotham"/>
              </a:rPr>
              <a:t>Disponibilidade orçamentária:</a:t>
            </a:r>
            <a:r>
              <a:rPr lang="pt-BR" sz="2200" dirty="0">
                <a:solidFill>
                  <a:srgbClr val="000000"/>
                </a:solidFill>
                <a:latin typeface="Calibri"/>
                <a:ea typeface="Calibri"/>
                <a:cs typeface="Calibri"/>
                <a:sym typeface="Gotham"/>
              </a:rPr>
              <a:t> Havendo o interesse da administração pública, é necessário haver também a disponibilidade orçamentária para a execução dos projetos. Esta disponibilidade é definida anualmente através da Lei Orçamentária Anual e da Lei de Diretrizes Orçamentárias, onde serão expressos os valores disponíveis para aquele ano bem como as ações e projetos, que guardam consonância com o PPAG.</a:t>
            </a:r>
            <a:endParaRPr lang="pt-BR" sz="2200" dirty="0">
              <a:solidFill>
                <a:srgbClr val="000000"/>
              </a:solidFill>
              <a:latin typeface="Calibri"/>
              <a:ea typeface="Calibri"/>
              <a:cs typeface="Calibri"/>
            </a:endParaRPr>
          </a:p>
          <a:p>
            <a:pPr algn="just">
              <a:lnSpc>
                <a:spcPts val="3499"/>
              </a:lnSpc>
              <a:spcBef>
                <a:spcPct val="0"/>
              </a:spcBef>
            </a:pPr>
            <a:endParaRPr lang="pt-BR" sz="2200" dirty="0">
              <a:solidFill>
                <a:srgbClr val="000000"/>
              </a:solidFill>
              <a:latin typeface="Calibri"/>
              <a:ea typeface="Calibri"/>
              <a:cs typeface="Calibri"/>
            </a:endParaRPr>
          </a:p>
          <a:p>
            <a:pPr algn="just">
              <a:lnSpc>
                <a:spcPts val="3499"/>
              </a:lnSpc>
              <a:spcBef>
                <a:spcPct val="0"/>
              </a:spcBef>
            </a:pPr>
            <a:endParaRPr lang="pt-BR" sz="2450" dirty="0">
              <a:solidFill>
                <a:srgbClr val="000000"/>
              </a:solidFill>
              <a:latin typeface="Gotham"/>
              <a:ea typeface="Gotham"/>
              <a:cs typeface="Gotham"/>
            </a:endParaRPr>
          </a:p>
          <a:p>
            <a:pPr algn="just">
              <a:lnSpc>
                <a:spcPts val="3499"/>
              </a:lnSpc>
              <a:spcBef>
                <a:spcPct val="0"/>
              </a:spcBef>
            </a:pPr>
            <a:endParaRPr lang="pt-BR" sz="2450" dirty="0">
              <a:solidFill>
                <a:srgbClr val="000000"/>
              </a:solidFill>
              <a:latin typeface="Gotham"/>
              <a:ea typeface="Gotham"/>
              <a:cs typeface="Gotham"/>
            </a:endParaRPr>
          </a:p>
          <a:p>
            <a:pPr algn="just">
              <a:lnSpc>
                <a:spcPts val="3499"/>
              </a:lnSpc>
              <a:spcBef>
                <a:spcPct val="0"/>
              </a:spcBef>
            </a:pPr>
            <a:endParaRPr lang="pt-BR" sz="2450" dirty="0">
              <a:solidFill>
                <a:srgbClr val="000000"/>
              </a:solidFill>
              <a:latin typeface="Gotham"/>
              <a:ea typeface="Gotham"/>
              <a:cs typeface="Gotham"/>
            </a:endParaRPr>
          </a:p>
          <a:p>
            <a:pPr algn="just">
              <a:lnSpc>
                <a:spcPts val="3499"/>
              </a:lnSpc>
              <a:spcBef>
                <a:spcPct val="0"/>
              </a:spcBef>
            </a:pPr>
            <a:endParaRPr lang="pt-BR" sz="2450" dirty="0">
              <a:latin typeface="Gotham"/>
              <a:cs typeface="Gotham"/>
            </a:endParaRPr>
          </a:p>
        </p:txBody>
      </p:sp>
      <p:sp>
        <p:nvSpPr>
          <p:cNvPr id="5" name="TextBox 5">
            <a:extLst>
              <a:ext uri="{FF2B5EF4-FFF2-40B4-BE49-F238E27FC236}">
                <a16:creationId xmlns:a16="http://schemas.microsoft.com/office/drawing/2014/main" id="{D2477951-21D4-D8F6-8464-66688C7E8B34}"/>
              </a:ext>
            </a:extLst>
          </p:cNvPr>
          <p:cNvSpPr txBox="1"/>
          <p:nvPr/>
        </p:nvSpPr>
        <p:spPr>
          <a:xfrm>
            <a:off x="970721" y="7644228"/>
            <a:ext cx="13316742" cy="4002762"/>
          </a:xfrm>
          <a:prstGeom prst="rect">
            <a:avLst/>
          </a:prstGeom>
        </p:spPr>
        <p:txBody>
          <a:bodyPr wrap="square" lIns="0" tIns="0" rIns="0" bIns="0" rtlCol="0" anchor="t">
            <a:spAutoFit/>
          </a:bodyPr>
          <a:lstStyle/>
          <a:p>
            <a:pPr algn="just">
              <a:lnSpc>
                <a:spcPts val="3499"/>
              </a:lnSpc>
              <a:spcBef>
                <a:spcPct val="0"/>
              </a:spcBef>
            </a:pPr>
            <a:r>
              <a:rPr lang="pt-BR" sz="2200" b="1" dirty="0">
                <a:solidFill>
                  <a:srgbClr val="034F6E"/>
                </a:solidFill>
                <a:latin typeface="Calibri"/>
                <a:ea typeface="Calibri"/>
                <a:cs typeface="Calibri"/>
                <a:sym typeface="Gotham"/>
              </a:rPr>
              <a:t>Cadastro junto ao CAGEC:</a:t>
            </a:r>
            <a:r>
              <a:rPr lang="pt-BR" sz="2200" dirty="0">
                <a:solidFill>
                  <a:srgbClr val="000000"/>
                </a:solidFill>
                <a:latin typeface="Calibri"/>
                <a:ea typeface="Calibri"/>
                <a:cs typeface="Calibri"/>
                <a:sym typeface="Gotham"/>
              </a:rPr>
              <a:t> O Cadastro Geral de Convenentes é um sistema que visa facilitar e dar transparência à situação documental dos órgãos e entidades que pretendem pleitear recursos junto à Administração Pública Estadual. A realização do cadastro é condição indispensável à celebração de instrumentos jurídicos junto ao Estado e reúne em apenas um lugar, os principais documentos dos possíveis beneficiários. </a:t>
            </a:r>
            <a:endParaRPr lang="pt-BR" sz="2200" dirty="0">
              <a:solidFill>
                <a:srgbClr val="000000"/>
              </a:solidFill>
              <a:latin typeface="Calibri"/>
              <a:ea typeface="Calibri"/>
              <a:cs typeface="Calibri"/>
            </a:endParaRPr>
          </a:p>
          <a:p>
            <a:pPr algn="just">
              <a:lnSpc>
                <a:spcPts val="3499"/>
              </a:lnSpc>
              <a:spcBef>
                <a:spcPct val="0"/>
              </a:spcBef>
            </a:pPr>
            <a:endParaRPr lang="pt-BR" sz="2200" dirty="0">
              <a:solidFill>
                <a:srgbClr val="000000"/>
              </a:solidFill>
              <a:latin typeface="Calibri"/>
              <a:ea typeface="Calibri"/>
              <a:cs typeface="Calibri"/>
            </a:endParaRPr>
          </a:p>
          <a:p>
            <a:pPr algn="just">
              <a:lnSpc>
                <a:spcPts val="3499"/>
              </a:lnSpc>
              <a:spcBef>
                <a:spcPct val="0"/>
              </a:spcBef>
            </a:pPr>
            <a:endParaRPr lang="pt-BR" sz="2450" dirty="0">
              <a:solidFill>
                <a:srgbClr val="000000"/>
              </a:solidFill>
              <a:latin typeface="Gotham"/>
              <a:ea typeface="Gotham"/>
              <a:cs typeface="Gotham"/>
            </a:endParaRPr>
          </a:p>
          <a:p>
            <a:pPr algn="just">
              <a:lnSpc>
                <a:spcPts val="3499"/>
              </a:lnSpc>
              <a:spcBef>
                <a:spcPct val="0"/>
              </a:spcBef>
            </a:pPr>
            <a:endParaRPr lang="pt-BR" sz="2450" dirty="0">
              <a:solidFill>
                <a:srgbClr val="000000"/>
              </a:solidFill>
              <a:latin typeface="Gotham"/>
              <a:ea typeface="Gotham"/>
              <a:cs typeface="Gotham"/>
            </a:endParaRPr>
          </a:p>
          <a:p>
            <a:pPr algn="just">
              <a:lnSpc>
                <a:spcPts val="3499"/>
              </a:lnSpc>
              <a:spcBef>
                <a:spcPct val="0"/>
              </a:spcBef>
            </a:pPr>
            <a:endParaRPr lang="pt-BR" sz="2450" dirty="0">
              <a:solidFill>
                <a:srgbClr val="000000"/>
              </a:solidFill>
              <a:latin typeface="Gotham"/>
              <a:ea typeface="Gotham"/>
              <a:cs typeface="Gotham"/>
            </a:endParaRPr>
          </a:p>
          <a:p>
            <a:pPr algn="just">
              <a:lnSpc>
                <a:spcPts val="3499"/>
              </a:lnSpc>
              <a:spcBef>
                <a:spcPct val="0"/>
              </a:spcBef>
            </a:pPr>
            <a:endParaRPr lang="pt-BR" sz="2450" dirty="0">
              <a:latin typeface="Gotham"/>
              <a:cs typeface="Gotham"/>
            </a:endParaRPr>
          </a:p>
        </p:txBody>
      </p:sp>
    </p:spTree>
    <p:extLst>
      <p:ext uri="{BB962C8B-B14F-4D97-AF65-F5344CB8AC3E}">
        <p14:creationId xmlns:p14="http://schemas.microsoft.com/office/powerpoint/2010/main" val="1619137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1" nodeType="clickEffect">
                                  <p:stCondLst>
                                    <p:cond delay="0"/>
                                  </p:stCondLst>
                                  <p:childTnLst>
                                    <p:anim calcmode="lin" valueType="num">
                                      <p:cBhvr additive="base">
                                        <p:cTn id="12" dur="500"/>
                                        <p:tgtEl>
                                          <p:spTgt spid="23"/>
                                        </p:tgtEl>
                                        <p:attrNameLst>
                                          <p:attrName>ppt_x</p:attrName>
                                        </p:attrNameLst>
                                      </p:cBhvr>
                                      <p:tavLst>
                                        <p:tav tm="0">
                                          <p:val>
                                            <p:strVal val="ppt_x"/>
                                          </p:val>
                                        </p:tav>
                                        <p:tav tm="100000">
                                          <p:val>
                                            <p:strVal val="ppt_x"/>
                                          </p:val>
                                        </p:tav>
                                      </p:tavLst>
                                    </p:anim>
                                    <p:anim calcmode="lin" valueType="num">
                                      <p:cBhvr additive="base">
                                        <p:cTn id="13" dur="500"/>
                                        <p:tgtEl>
                                          <p:spTgt spid="23"/>
                                        </p:tgtEl>
                                        <p:attrNameLst>
                                          <p:attrName>ppt_y</p:attrName>
                                        </p:attrNameLst>
                                      </p:cBhvr>
                                      <p:tavLst>
                                        <p:tav tm="0">
                                          <p:val>
                                            <p:strVal val="ppt_y"/>
                                          </p:val>
                                        </p:tav>
                                        <p:tav tm="100000">
                                          <p:val>
                                            <p:strVal val="1+ppt_h/2"/>
                                          </p:val>
                                        </p:tav>
                                      </p:tavLst>
                                    </p:anim>
                                    <p:set>
                                      <p:cBhvr>
                                        <p:cTn id="14" dur="1" fill="hold">
                                          <p:stCondLst>
                                            <p:cond delay="499"/>
                                          </p:stCondLst>
                                        </p:cTn>
                                        <p:tgtEl>
                                          <p:spTgt spid="23"/>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grpId="1" nodeType="clickEffect">
                                  <p:stCondLst>
                                    <p:cond delay="0"/>
                                  </p:stCondLst>
                                  <p:childTnLst>
                                    <p:anim calcmode="lin" valueType="num">
                                      <p:cBhvr additive="base">
                                        <p:cTn id="24" dur="500"/>
                                        <p:tgtEl>
                                          <p:spTgt spid="4"/>
                                        </p:tgtEl>
                                        <p:attrNameLst>
                                          <p:attrName>ppt_x</p:attrName>
                                        </p:attrNameLst>
                                      </p:cBhvr>
                                      <p:tavLst>
                                        <p:tav tm="0">
                                          <p:val>
                                            <p:strVal val="ppt_x"/>
                                          </p:val>
                                        </p:tav>
                                        <p:tav tm="100000">
                                          <p:val>
                                            <p:strVal val="ppt_x"/>
                                          </p:val>
                                        </p:tav>
                                      </p:tavLst>
                                    </p:anim>
                                    <p:anim calcmode="lin" valueType="num">
                                      <p:cBhvr additive="base">
                                        <p:cTn id="25" dur="500"/>
                                        <p:tgtEl>
                                          <p:spTgt spid="4"/>
                                        </p:tgtEl>
                                        <p:attrNameLst>
                                          <p:attrName>ppt_y</p:attrName>
                                        </p:attrNameLst>
                                      </p:cBhvr>
                                      <p:tavLst>
                                        <p:tav tm="0">
                                          <p:val>
                                            <p:strVal val="ppt_y"/>
                                          </p:val>
                                        </p:tav>
                                        <p:tav tm="100000">
                                          <p:val>
                                            <p:strVal val="1+ppt_h/2"/>
                                          </p:val>
                                        </p:tav>
                                      </p:tavLst>
                                    </p:anim>
                                    <p:set>
                                      <p:cBhvr>
                                        <p:cTn id="26" dur="1" fill="hold">
                                          <p:stCondLst>
                                            <p:cond delay="499"/>
                                          </p:stCondLst>
                                        </p:cTn>
                                        <p:tgtEl>
                                          <p:spTgt spid="4"/>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xit" presetSubtype="4" fill="hold" grpId="1" nodeType="clickEffect">
                                  <p:stCondLst>
                                    <p:cond delay="0"/>
                                  </p:stCondLst>
                                  <p:childTnLst>
                                    <p:anim calcmode="lin" valueType="num">
                                      <p:cBhvr additive="base">
                                        <p:cTn id="36" dur="500"/>
                                        <p:tgtEl>
                                          <p:spTgt spid="5"/>
                                        </p:tgtEl>
                                        <p:attrNameLst>
                                          <p:attrName>ppt_x</p:attrName>
                                        </p:attrNameLst>
                                      </p:cBhvr>
                                      <p:tavLst>
                                        <p:tav tm="0">
                                          <p:val>
                                            <p:strVal val="ppt_x"/>
                                          </p:val>
                                        </p:tav>
                                        <p:tav tm="100000">
                                          <p:val>
                                            <p:strVal val="ppt_x"/>
                                          </p:val>
                                        </p:tav>
                                      </p:tavLst>
                                    </p:anim>
                                    <p:anim calcmode="lin" valueType="num">
                                      <p:cBhvr additive="base">
                                        <p:cTn id="37" dur="500"/>
                                        <p:tgtEl>
                                          <p:spTgt spid="5"/>
                                        </p:tgtEl>
                                        <p:attrNameLst>
                                          <p:attrName>ppt_y</p:attrName>
                                        </p:attrNameLst>
                                      </p:cBhvr>
                                      <p:tavLst>
                                        <p:tav tm="0">
                                          <p:val>
                                            <p:strVal val="ppt_y"/>
                                          </p:val>
                                        </p:tav>
                                        <p:tav tm="100000">
                                          <p:val>
                                            <p:strVal val="1+ppt_h/2"/>
                                          </p:val>
                                        </p:tav>
                                      </p:tavLst>
                                    </p:anim>
                                    <p:set>
                                      <p:cBhvr>
                                        <p:cTn id="38"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3" grpId="1"/>
      <p:bldP spid="4" grpId="0"/>
      <p:bldP spid="4" grpId="1"/>
      <p:bldP spid="5" grpId="0"/>
      <p:bldP spid="5"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593BE0-0CCE-0853-7DB3-DED3F4DD745F}"/>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DDAD37DE-A6F9-42FE-8D8D-BB3803F810DE}"/>
              </a:ext>
            </a:extLst>
          </p:cNvPr>
          <p:cNvSpPr/>
          <p:nvPr/>
        </p:nvSpPr>
        <p:spPr>
          <a:xfrm>
            <a:off x="0" y="0"/>
            <a:ext cx="731454" cy="10287000"/>
          </a:xfrm>
          <a:custGeom>
            <a:avLst/>
            <a:gdLst/>
            <a:ahLst/>
            <a:cxnLst/>
            <a:rect l="l" t="t" r="r" b="b"/>
            <a:pathLst>
              <a:path w="731454" h="10287000">
                <a:moveTo>
                  <a:pt x="0" y="0"/>
                </a:moveTo>
                <a:lnTo>
                  <a:pt x="731454" y="0"/>
                </a:lnTo>
                <a:lnTo>
                  <a:pt x="731454" y="10287000"/>
                </a:lnTo>
                <a:lnTo>
                  <a:pt x="0" y="10287000"/>
                </a:lnTo>
                <a:lnTo>
                  <a:pt x="0" y="0"/>
                </a:lnTo>
                <a:close/>
              </a:path>
            </a:pathLst>
          </a:custGeom>
          <a:blipFill>
            <a:blip r:embed="rId2"/>
            <a:stretch>
              <a:fillRect r="-2400226"/>
            </a:stretch>
          </a:blipFill>
        </p:spPr>
      </p:sp>
      <p:sp>
        <p:nvSpPr>
          <p:cNvPr id="3" name="Freeform 3">
            <a:extLst>
              <a:ext uri="{FF2B5EF4-FFF2-40B4-BE49-F238E27FC236}">
                <a16:creationId xmlns:a16="http://schemas.microsoft.com/office/drawing/2014/main" id="{2B4A0636-2385-112D-19DF-B3EF1A82D137}"/>
              </a:ext>
            </a:extLst>
          </p:cNvPr>
          <p:cNvSpPr/>
          <p:nvPr/>
        </p:nvSpPr>
        <p:spPr>
          <a:xfrm>
            <a:off x="14732871" y="9032040"/>
            <a:ext cx="3136874" cy="858719"/>
          </a:xfrm>
          <a:custGeom>
            <a:avLst/>
            <a:gdLst/>
            <a:ahLst/>
            <a:cxnLst/>
            <a:rect l="l" t="t" r="r" b="b"/>
            <a:pathLst>
              <a:path w="3136874" h="858719">
                <a:moveTo>
                  <a:pt x="0" y="0"/>
                </a:moveTo>
                <a:lnTo>
                  <a:pt x="3136874" y="0"/>
                </a:lnTo>
                <a:lnTo>
                  <a:pt x="3136874" y="858720"/>
                </a:lnTo>
                <a:lnTo>
                  <a:pt x="0" y="858720"/>
                </a:lnTo>
                <a:lnTo>
                  <a:pt x="0" y="0"/>
                </a:lnTo>
                <a:close/>
              </a:path>
            </a:pathLst>
          </a:custGeom>
          <a:blipFill>
            <a:blip r:embed="rId3"/>
            <a:stretch>
              <a:fillRect/>
            </a:stretch>
          </a:blipFill>
        </p:spPr>
      </p:sp>
      <p:sp>
        <p:nvSpPr>
          <p:cNvPr id="8" name="Retângulo 7">
            <a:extLst>
              <a:ext uri="{FF2B5EF4-FFF2-40B4-BE49-F238E27FC236}">
                <a16:creationId xmlns:a16="http://schemas.microsoft.com/office/drawing/2014/main" id="{4DB22902-D564-B934-F7FF-255CA1033239}"/>
              </a:ext>
            </a:extLst>
          </p:cNvPr>
          <p:cNvSpPr/>
          <p:nvPr/>
        </p:nvSpPr>
        <p:spPr>
          <a:xfrm>
            <a:off x="729662" y="2601"/>
            <a:ext cx="8417127" cy="807906"/>
          </a:xfrm>
          <a:prstGeom prst="rect">
            <a:avLst/>
          </a:prstGeom>
          <a:solidFill>
            <a:srgbClr val="DFE1E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0" name="CaixaDeTexto 9">
            <a:extLst>
              <a:ext uri="{FF2B5EF4-FFF2-40B4-BE49-F238E27FC236}">
                <a16:creationId xmlns:a16="http://schemas.microsoft.com/office/drawing/2014/main" id="{47B68B9F-FA62-0888-731F-B45B5435DA1C}"/>
              </a:ext>
            </a:extLst>
          </p:cNvPr>
          <p:cNvSpPr txBox="1"/>
          <p:nvPr/>
        </p:nvSpPr>
        <p:spPr>
          <a:xfrm>
            <a:off x="734493" y="-101105"/>
            <a:ext cx="6368275" cy="923330"/>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r>
              <a:rPr lang="pt-BR" sz="5400" b="1" dirty="0">
                <a:solidFill>
                  <a:srgbClr val="034F6E"/>
                </a:solidFill>
                <a:ea typeface="Calibri"/>
                <a:cs typeface="Calibri"/>
              </a:rPr>
              <a:t>Preparação</a:t>
            </a:r>
          </a:p>
        </p:txBody>
      </p:sp>
      <p:sp>
        <p:nvSpPr>
          <p:cNvPr id="23" name="TextBox 5">
            <a:extLst>
              <a:ext uri="{FF2B5EF4-FFF2-40B4-BE49-F238E27FC236}">
                <a16:creationId xmlns:a16="http://schemas.microsoft.com/office/drawing/2014/main" id="{60AD888D-0E54-1FB9-4BF6-5CAD26E4972F}"/>
              </a:ext>
            </a:extLst>
          </p:cNvPr>
          <p:cNvSpPr txBox="1"/>
          <p:nvPr/>
        </p:nvSpPr>
        <p:spPr>
          <a:xfrm>
            <a:off x="970721" y="1174417"/>
            <a:ext cx="13316742" cy="5798126"/>
          </a:xfrm>
          <a:prstGeom prst="rect">
            <a:avLst/>
          </a:prstGeom>
        </p:spPr>
        <p:txBody>
          <a:bodyPr wrap="square" lIns="0" tIns="0" rIns="0" bIns="0" rtlCol="0" anchor="t">
            <a:spAutoFit/>
          </a:bodyPr>
          <a:lstStyle/>
          <a:p>
            <a:pPr algn="just">
              <a:lnSpc>
                <a:spcPts val="3499"/>
              </a:lnSpc>
              <a:spcBef>
                <a:spcPct val="0"/>
              </a:spcBef>
            </a:pPr>
            <a:r>
              <a:rPr lang="pt-BR" sz="2200" b="1" dirty="0">
                <a:solidFill>
                  <a:srgbClr val="034F6E"/>
                </a:solidFill>
                <a:latin typeface="Calibri"/>
                <a:ea typeface="Calibri"/>
                <a:cs typeface="Calibri"/>
                <a:sym typeface="Gotham"/>
              </a:rPr>
              <a:t>Regularidade junto ao CAGEC:</a:t>
            </a:r>
            <a:r>
              <a:rPr lang="pt-BR" sz="2200" dirty="0">
                <a:solidFill>
                  <a:srgbClr val="000000"/>
                </a:solidFill>
                <a:latin typeface="Calibri"/>
                <a:ea typeface="Calibri"/>
                <a:cs typeface="Calibri"/>
                <a:sym typeface="Gotham"/>
              </a:rPr>
              <a:t> É de responsabilidade do órgão ou entidade interessado no recebimento de recursos Estaduais a manutenção da regularidade de seus documentos junto ao CAGEC. Muitos destes documentos são atualizados em integração com outros sistemas, como Certificado de Regularidade de Situação perante o FGTS; Certidão de Débitos Tributários Estaduais; Certidão de Débitos Relativos a Créditos Tributários Federais e à Dívida Ativa da União. Mas atenção: Ainda que haja a integração, deverá ser aberta uma solicitação no site do CAGEC para acionar esta integração. Maiores informações podem ser verificadas em </a:t>
            </a:r>
            <a:r>
              <a:rPr lang="pt-BR" sz="2200" dirty="0">
                <a:solidFill>
                  <a:srgbClr val="000000"/>
                </a:solidFill>
                <a:latin typeface="Calibri"/>
                <a:ea typeface="Calibri"/>
                <a:cs typeface="Calibri"/>
                <a:sym typeface="Gotham"/>
                <a:hlinkClick r:id="rId4"/>
              </a:rPr>
              <a:t>https://manual.portalcagec.mg.gov.br/</a:t>
            </a:r>
            <a:r>
              <a:rPr lang="pt-BR" sz="2200" dirty="0">
                <a:solidFill>
                  <a:srgbClr val="000000"/>
                </a:solidFill>
                <a:latin typeface="Calibri"/>
                <a:ea typeface="Calibri"/>
                <a:cs typeface="Calibri"/>
                <a:sym typeface="Gotham"/>
              </a:rPr>
              <a:t> . </a:t>
            </a:r>
            <a:endParaRPr lang="pt-BR" sz="2200" dirty="0">
              <a:solidFill>
                <a:srgbClr val="000000"/>
              </a:solidFill>
              <a:latin typeface="Calibri"/>
              <a:ea typeface="Calibri"/>
              <a:cs typeface="Calibri"/>
            </a:endParaRPr>
          </a:p>
          <a:p>
            <a:pPr algn="just">
              <a:lnSpc>
                <a:spcPts val="3499"/>
              </a:lnSpc>
              <a:spcBef>
                <a:spcPct val="0"/>
              </a:spcBef>
            </a:pPr>
            <a:endParaRPr lang="pt-BR" sz="2200" dirty="0">
              <a:solidFill>
                <a:srgbClr val="000000"/>
              </a:solidFill>
              <a:latin typeface="Calibri"/>
              <a:ea typeface="Calibri"/>
              <a:cs typeface="Calibri"/>
            </a:endParaRPr>
          </a:p>
          <a:p>
            <a:pPr algn="just">
              <a:lnSpc>
                <a:spcPts val="3499"/>
              </a:lnSpc>
              <a:spcBef>
                <a:spcPct val="0"/>
              </a:spcBef>
            </a:pPr>
            <a:endParaRPr lang="pt-BR" sz="2200" dirty="0">
              <a:solidFill>
                <a:srgbClr val="000000"/>
              </a:solidFill>
              <a:latin typeface="Calibri"/>
              <a:ea typeface="Calibri"/>
              <a:cs typeface="Calibri"/>
            </a:endParaRPr>
          </a:p>
          <a:p>
            <a:pPr algn="just">
              <a:lnSpc>
                <a:spcPts val="3499"/>
              </a:lnSpc>
              <a:spcBef>
                <a:spcPct val="0"/>
              </a:spcBef>
            </a:pPr>
            <a:endParaRPr lang="pt-BR" sz="2200" dirty="0">
              <a:solidFill>
                <a:srgbClr val="000000"/>
              </a:solidFill>
              <a:latin typeface="Calibri"/>
              <a:ea typeface="Calibri"/>
              <a:cs typeface="Calibri"/>
            </a:endParaRPr>
          </a:p>
          <a:p>
            <a:pPr algn="just">
              <a:lnSpc>
                <a:spcPts val="3499"/>
              </a:lnSpc>
              <a:spcBef>
                <a:spcPct val="0"/>
              </a:spcBef>
            </a:pPr>
            <a:endParaRPr lang="pt-BR" sz="2450" dirty="0">
              <a:solidFill>
                <a:srgbClr val="000000"/>
              </a:solidFill>
              <a:latin typeface="Gotham"/>
              <a:ea typeface="Gotham"/>
              <a:cs typeface="Gotham"/>
            </a:endParaRPr>
          </a:p>
          <a:p>
            <a:pPr algn="just">
              <a:lnSpc>
                <a:spcPts val="3499"/>
              </a:lnSpc>
              <a:spcBef>
                <a:spcPct val="0"/>
              </a:spcBef>
            </a:pPr>
            <a:endParaRPr lang="pt-BR" sz="2450" dirty="0">
              <a:solidFill>
                <a:srgbClr val="000000"/>
              </a:solidFill>
              <a:latin typeface="Gotham"/>
              <a:ea typeface="Gotham"/>
              <a:cs typeface="Gotham"/>
            </a:endParaRPr>
          </a:p>
          <a:p>
            <a:pPr algn="just">
              <a:lnSpc>
                <a:spcPts val="3499"/>
              </a:lnSpc>
              <a:spcBef>
                <a:spcPct val="0"/>
              </a:spcBef>
            </a:pPr>
            <a:endParaRPr lang="pt-BR" sz="2450" dirty="0">
              <a:solidFill>
                <a:srgbClr val="000000"/>
              </a:solidFill>
              <a:latin typeface="Gotham"/>
              <a:ea typeface="Gotham"/>
              <a:cs typeface="Gotham"/>
            </a:endParaRPr>
          </a:p>
          <a:p>
            <a:pPr algn="just">
              <a:lnSpc>
                <a:spcPts val="3499"/>
              </a:lnSpc>
              <a:spcBef>
                <a:spcPct val="0"/>
              </a:spcBef>
            </a:pPr>
            <a:endParaRPr lang="pt-BR" sz="2450" dirty="0">
              <a:latin typeface="Gotham"/>
              <a:cs typeface="Gotham"/>
            </a:endParaRPr>
          </a:p>
        </p:txBody>
      </p:sp>
      <p:sp>
        <p:nvSpPr>
          <p:cNvPr id="5" name="TextBox 5">
            <a:extLst>
              <a:ext uri="{FF2B5EF4-FFF2-40B4-BE49-F238E27FC236}">
                <a16:creationId xmlns:a16="http://schemas.microsoft.com/office/drawing/2014/main" id="{33A0FF4F-BB42-F73F-78BB-BDDDB97EF8D0}"/>
              </a:ext>
            </a:extLst>
          </p:cNvPr>
          <p:cNvSpPr txBox="1"/>
          <p:nvPr/>
        </p:nvSpPr>
        <p:spPr>
          <a:xfrm>
            <a:off x="970721" y="6678590"/>
            <a:ext cx="13316742" cy="4002762"/>
          </a:xfrm>
          <a:prstGeom prst="rect">
            <a:avLst/>
          </a:prstGeom>
        </p:spPr>
        <p:txBody>
          <a:bodyPr wrap="square" lIns="0" tIns="0" rIns="0" bIns="0" rtlCol="0" anchor="t">
            <a:spAutoFit/>
          </a:bodyPr>
          <a:lstStyle/>
          <a:p>
            <a:pPr algn="just">
              <a:lnSpc>
                <a:spcPts val="3499"/>
              </a:lnSpc>
              <a:spcBef>
                <a:spcPct val="0"/>
              </a:spcBef>
            </a:pPr>
            <a:r>
              <a:rPr lang="pt-BR" sz="2200" b="1" dirty="0">
                <a:solidFill>
                  <a:srgbClr val="034F6E"/>
                </a:solidFill>
                <a:latin typeface="Calibri"/>
                <a:ea typeface="Calibri"/>
                <a:cs typeface="Calibri"/>
                <a:sym typeface="Gotham"/>
              </a:rPr>
              <a:t>Entrega de documentação:</a:t>
            </a:r>
            <a:r>
              <a:rPr lang="pt-BR" sz="2200" dirty="0">
                <a:solidFill>
                  <a:srgbClr val="000000"/>
                </a:solidFill>
                <a:latin typeface="Calibri"/>
                <a:ea typeface="Calibri"/>
                <a:cs typeface="Calibri"/>
                <a:sym typeface="Gotham"/>
              </a:rPr>
              <a:t> Além da proposta de plano de trabalho, o convenente beneficiário deverá entregar documentos que irão subsidiar a análise técnica e jurídica daquela proposta. Documentos como planilha de custos de obra, declaração de autenticidade dos documentos apresentados e relatórios fotográficos fazem parte destes documentos. Estas informações devem ser consultadas em </a:t>
            </a:r>
            <a:r>
              <a:rPr lang="pt-BR" sz="2200" dirty="0">
                <a:solidFill>
                  <a:srgbClr val="000000"/>
                </a:solidFill>
                <a:latin typeface="Calibri"/>
                <a:ea typeface="Calibri"/>
                <a:cs typeface="Calibri"/>
                <a:sym typeface="Gotham"/>
                <a:hlinkClick r:id="rId5"/>
              </a:rPr>
              <a:t>https://sigconsaida.mg.gov.br/convenios/</a:t>
            </a:r>
            <a:r>
              <a:rPr lang="pt-BR" sz="2200" dirty="0">
                <a:solidFill>
                  <a:srgbClr val="000000"/>
                </a:solidFill>
                <a:latin typeface="Calibri"/>
                <a:ea typeface="Calibri"/>
                <a:cs typeface="Calibri"/>
                <a:sym typeface="Gotham"/>
              </a:rPr>
              <a:t> e também junto ao órgão executor do convênio.</a:t>
            </a:r>
            <a:endParaRPr lang="pt-BR" sz="2200" dirty="0">
              <a:solidFill>
                <a:srgbClr val="000000"/>
              </a:solidFill>
              <a:latin typeface="Calibri"/>
              <a:ea typeface="Calibri"/>
              <a:cs typeface="Calibri"/>
            </a:endParaRPr>
          </a:p>
          <a:p>
            <a:pPr algn="just">
              <a:lnSpc>
                <a:spcPts val="3499"/>
              </a:lnSpc>
              <a:spcBef>
                <a:spcPct val="0"/>
              </a:spcBef>
            </a:pPr>
            <a:endParaRPr lang="pt-BR" sz="2450" dirty="0">
              <a:solidFill>
                <a:srgbClr val="000000"/>
              </a:solidFill>
              <a:latin typeface="Gotham"/>
              <a:ea typeface="Gotham"/>
              <a:cs typeface="Gotham"/>
            </a:endParaRPr>
          </a:p>
          <a:p>
            <a:pPr algn="just">
              <a:lnSpc>
                <a:spcPts val="3499"/>
              </a:lnSpc>
              <a:spcBef>
                <a:spcPct val="0"/>
              </a:spcBef>
            </a:pPr>
            <a:endParaRPr lang="pt-BR" sz="2450" dirty="0">
              <a:solidFill>
                <a:srgbClr val="000000"/>
              </a:solidFill>
              <a:latin typeface="Gotham"/>
              <a:ea typeface="Gotham"/>
              <a:cs typeface="Gotham"/>
            </a:endParaRPr>
          </a:p>
          <a:p>
            <a:pPr algn="just">
              <a:lnSpc>
                <a:spcPts val="3499"/>
              </a:lnSpc>
              <a:spcBef>
                <a:spcPct val="0"/>
              </a:spcBef>
            </a:pPr>
            <a:endParaRPr lang="pt-BR" sz="2450" dirty="0">
              <a:solidFill>
                <a:srgbClr val="000000"/>
              </a:solidFill>
              <a:latin typeface="Gotham"/>
              <a:ea typeface="Gotham"/>
              <a:cs typeface="Gotham"/>
            </a:endParaRPr>
          </a:p>
          <a:p>
            <a:pPr algn="just">
              <a:lnSpc>
                <a:spcPts val="3499"/>
              </a:lnSpc>
              <a:spcBef>
                <a:spcPct val="0"/>
              </a:spcBef>
            </a:pPr>
            <a:endParaRPr lang="pt-BR" sz="2450" dirty="0">
              <a:latin typeface="Gotham"/>
              <a:cs typeface="Gotham"/>
            </a:endParaRPr>
          </a:p>
        </p:txBody>
      </p:sp>
      <p:sp>
        <p:nvSpPr>
          <p:cNvPr id="7" name="TextBox 5">
            <a:extLst>
              <a:ext uri="{FF2B5EF4-FFF2-40B4-BE49-F238E27FC236}">
                <a16:creationId xmlns:a16="http://schemas.microsoft.com/office/drawing/2014/main" id="{9D7619F7-036E-3075-C69B-FADE45EE9711}"/>
              </a:ext>
            </a:extLst>
          </p:cNvPr>
          <p:cNvSpPr txBox="1"/>
          <p:nvPr/>
        </p:nvSpPr>
        <p:spPr>
          <a:xfrm>
            <a:off x="970721" y="4216344"/>
            <a:ext cx="13316742" cy="4451603"/>
          </a:xfrm>
          <a:prstGeom prst="rect">
            <a:avLst/>
          </a:prstGeom>
        </p:spPr>
        <p:txBody>
          <a:bodyPr wrap="square" lIns="0" tIns="0" rIns="0" bIns="0" rtlCol="0" anchor="t">
            <a:spAutoFit/>
          </a:bodyPr>
          <a:lstStyle/>
          <a:p>
            <a:pPr algn="just">
              <a:lnSpc>
                <a:spcPts val="3499"/>
              </a:lnSpc>
              <a:spcBef>
                <a:spcPct val="0"/>
              </a:spcBef>
            </a:pPr>
            <a:r>
              <a:rPr lang="pt-BR" sz="2200" b="1" dirty="0">
                <a:solidFill>
                  <a:srgbClr val="034F6E"/>
                </a:solidFill>
                <a:latin typeface="Calibri"/>
                <a:ea typeface="Calibri"/>
                <a:cs typeface="Calibri"/>
                <a:sym typeface="Gotham"/>
              </a:rPr>
              <a:t>Proposta de plano de trabalho:</a:t>
            </a:r>
            <a:r>
              <a:rPr lang="pt-BR" sz="2200" dirty="0">
                <a:solidFill>
                  <a:srgbClr val="000000"/>
                </a:solidFill>
                <a:latin typeface="Calibri"/>
                <a:ea typeface="Calibri"/>
                <a:cs typeface="Calibri"/>
                <a:sym typeface="Gotham"/>
              </a:rPr>
              <a:t> A proposta de plano de trabalho é a manifestação técnica do convenente beneficiário para o recebimento dos recursos pleiteados. É nela que o convenente irá descrever os dados técnicos do interesse público a ser atendido, como finalidade do convênio, cronograma de execução, valores pleiteados e dados dos convenentes. A SEGOV disponibiliza manuais, apresentações e vídeos tutoriais que ajudarão neste preenchimento. Este suporte pode ser encontrado em </a:t>
            </a:r>
            <a:r>
              <a:rPr lang="pt-BR" sz="2200" dirty="0">
                <a:solidFill>
                  <a:srgbClr val="000000"/>
                </a:solidFill>
                <a:latin typeface="Calibri"/>
                <a:ea typeface="Calibri"/>
                <a:cs typeface="Calibri"/>
                <a:sym typeface="Gotham"/>
                <a:hlinkClick r:id="rId6"/>
              </a:rPr>
              <a:t>https://sigconsaida.mg.gov.br/suporte/</a:t>
            </a:r>
            <a:r>
              <a:rPr lang="pt-BR" sz="2200" dirty="0">
                <a:solidFill>
                  <a:srgbClr val="000000"/>
                </a:solidFill>
                <a:latin typeface="Calibri"/>
                <a:ea typeface="Calibri"/>
                <a:cs typeface="Calibri"/>
                <a:sym typeface="Gotham"/>
              </a:rPr>
              <a:t> .</a:t>
            </a:r>
            <a:endParaRPr lang="pt-BR" sz="2200" dirty="0">
              <a:solidFill>
                <a:srgbClr val="000000"/>
              </a:solidFill>
              <a:latin typeface="Calibri"/>
              <a:ea typeface="Calibri"/>
              <a:cs typeface="Calibri"/>
            </a:endParaRPr>
          </a:p>
          <a:p>
            <a:pPr algn="just">
              <a:lnSpc>
                <a:spcPts val="3499"/>
              </a:lnSpc>
              <a:spcBef>
                <a:spcPct val="0"/>
              </a:spcBef>
            </a:pPr>
            <a:endParaRPr lang="pt-BR" sz="2200" dirty="0">
              <a:solidFill>
                <a:srgbClr val="000000"/>
              </a:solidFill>
              <a:latin typeface="Calibri"/>
              <a:ea typeface="Calibri"/>
              <a:cs typeface="Calibri"/>
            </a:endParaRPr>
          </a:p>
          <a:p>
            <a:pPr algn="just">
              <a:lnSpc>
                <a:spcPts val="3499"/>
              </a:lnSpc>
              <a:spcBef>
                <a:spcPct val="0"/>
              </a:spcBef>
            </a:pPr>
            <a:endParaRPr lang="pt-BR" sz="2450" dirty="0">
              <a:solidFill>
                <a:srgbClr val="000000"/>
              </a:solidFill>
              <a:latin typeface="Gotham"/>
              <a:ea typeface="Gotham"/>
              <a:cs typeface="Gotham"/>
            </a:endParaRPr>
          </a:p>
          <a:p>
            <a:pPr algn="just">
              <a:lnSpc>
                <a:spcPts val="3499"/>
              </a:lnSpc>
              <a:spcBef>
                <a:spcPct val="0"/>
              </a:spcBef>
            </a:pPr>
            <a:endParaRPr lang="pt-BR" sz="2450" dirty="0">
              <a:solidFill>
                <a:srgbClr val="000000"/>
              </a:solidFill>
              <a:latin typeface="Gotham"/>
              <a:ea typeface="Gotham"/>
              <a:cs typeface="Gotham"/>
            </a:endParaRPr>
          </a:p>
          <a:p>
            <a:pPr algn="just">
              <a:lnSpc>
                <a:spcPts val="3499"/>
              </a:lnSpc>
              <a:spcBef>
                <a:spcPct val="0"/>
              </a:spcBef>
            </a:pPr>
            <a:endParaRPr lang="pt-BR" sz="2450" dirty="0">
              <a:solidFill>
                <a:srgbClr val="000000"/>
              </a:solidFill>
              <a:latin typeface="Gotham"/>
              <a:ea typeface="Gotham"/>
              <a:cs typeface="Gotham"/>
            </a:endParaRPr>
          </a:p>
          <a:p>
            <a:pPr algn="just">
              <a:lnSpc>
                <a:spcPts val="3499"/>
              </a:lnSpc>
              <a:spcBef>
                <a:spcPct val="0"/>
              </a:spcBef>
            </a:pPr>
            <a:endParaRPr lang="pt-BR" sz="2450" dirty="0">
              <a:latin typeface="Gotham"/>
              <a:cs typeface="Gotham"/>
            </a:endParaRPr>
          </a:p>
        </p:txBody>
      </p:sp>
    </p:spTree>
    <p:extLst>
      <p:ext uri="{BB962C8B-B14F-4D97-AF65-F5344CB8AC3E}">
        <p14:creationId xmlns:p14="http://schemas.microsoft.com/office/powerpoint/2010/main" val="940176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1" nodeType="clickEffect">
                                  <p:stCondLst>
                                    <p:cond delay="0"/>
                                  </p:stCondLst>
                                  <p:childTnLst>
                                    <p:anim calcmode="lin" valueType="num">
                                      <p:cBhvr additive="base">
                                        <p:cTn id="12" dur="500"/>
                                        <p:tgtEl>
                                          <p:spTgt spid="23"/>
                                        </p:tgtEl>
                                        <p:attrNameLst>
                                          <p:attrName>ppt_x</p:attrName>
                                        </p:attrNameLst>
                                      </p:cBhvr>
                                      <p:tavLst>
                                        <p:tav tm="0">
                                          <p:val>
                                            <p:strVal val="ppt_x"/>
                                          </p:val>
                                        </p:tav>
                                        <p:tav tm="100000">
                                          <p:val>
                                            <p:strVal val="ppt_x"/>
                                          </p:val>
                                        </p:tav>
                                      </p:tavLst>
                                    </p:anim>
                                    <p:anim calcmode="lin" valueType="num">
                                      <p:cBhvr additive="base">
                                        <p:cTn id="13" dur="500"/>
                                        <p:tgtEl>
                                          <p:spTgt spid="23"/>
                                        </p:tgtEl>
                                        <p:attrNameLst>
                                          <p:attrName>ppt_y</p:attrName>
                                        </p:attrNameLst>
                                      </p:cBhvr>
                                      <p:tavLst>
                                        <p:tav tm="0">
                                          <p:val>
                                            <p:strVal val="ppt_y"/>
                                          </p:val>
                                        </p:tav>
                                        <p:tav tm="100000">
                                          <p:val>
                                            <p:strVal val="1+ppt_h/2"/>
                                          </p:val>
                                        </p:tav>
                                      </p:tavLst>
                                    </p:anim>
                                    <p:set>
                                      <p:cBhvr>
                                        <p:cTn id="14" dur="1" fill="hold">
                                          <p:stCondLst>
                                            <p:cond delay="499"/>
                                          </p:stCondLst>
                                        </p:cTn>
                                        <p:tgtEl>
                                          <p:spTgt spid="23"/>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grpId="1" nodeType="clickEffect">
                                  <p:stCondLst>
                                    <p:cond delay="0"/>
                                  </p:stCondLst>
                                  <p:childTnLst>
                                    <p:anim calcmode="lin" valueType="num">
                                      <p:cBhvr additive="base">
                                        <p:cTn id="24" dur="500"/>
                                        <p:tgtEl>
                                          <p:spTgt spid="7"/>
                                        </p:tgtEl>
                                        <p:attrNameLst>
                                          <p:attrName>ppt_x</p:attrName>
                                        </p:attrNameLst>
                                      </p:cBhvr>
                                      <p:tavLst>
                                        <p:tav tm="0">
                                          <p:val>
                                            <p:strVal val="ppt_x"/>
                                          </p:val>
                                        </p:tav>
                                        <p:tav tm="100000">
                                          <p:val>
                                            <p:strVal val="ppt_x"/>
                                          </p:val>
                                        </p:tav>
                                      </p:tavLst>
                                    </p:anim>
                                    <p:anim calcmode="lin" valueType="num">
                                      <p:cBhvr additive="base">
                                        <p:cTn id="25" dur="500"/>
                                        <p:tgtEl>
                                          <p:spTgt spid="7"/>
                                        </p:tgtEl>
                                        <p:attrNameLst>
                                          <p:attrName>ppt_y</p:attrName>
                                        </p:attrNameLst>
                                      </p:cBhvr>
                                      <p:tavLst>
                                        <p:tav tm="0">
                                          <p:val>
                                            <p:strVal val="ppt_y"/>
                                          </p:val>
                                        </p:tav>
                                        <p:tav tm="100000">
                                          <p:val>
                                            <p:strVal val="1+ppt_h/2"/>
                                          </p:val>
                                        </p:tav>
                                      </p:tavLst>
                                    </p:anim>
                                    <p:set>
                                      <p:cBhvr>
                                        <p:cTn id="26" dur="1" fill="hold">
                                          <p:stCondLst>
                                            <p:cond delay="499"/>
                                          </p:stCondLst>
                                        </p:cTn>
                                        <p:tgtEl>
                                          <p:spTgt spid="7"/>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xit" presetSubtype="4" fill="hold" grpId="1" nodeType="clickEffect">
                                  <p:stCondLst>
                                    <p:cond delay="0"/>
                                  </p:stCondLst>
                                  <p:childTnLst>
                                    <p:anim calcmode="lin" valueType="num">
                                      <p:cBhvr additive="base">
                                        <p:cTn id="36" dur="500"/>
                                        <p:tgtEl>
                                          <p:spTgt spid="5"/>
                                        </p:tgtEl>
                                        <p:attrNameLst>
                                          <p:attrName>ppt_x</p:attrName>
                                        </p:attrNameLst>
                                      </p:cBhvr>
                                      <p:tavLst>
                                        <p:tav tm="0">
                                          <p:val>
                                            <p:strVal val="ppt_x"/>
                                          </p:val>
                                        </p:tav>
                                        <p:tav tm="100000">
                                          <p:val>
                                            <p:strVal val="ppt_x"/>
                                          </p:val>
                                        </p:tav>
                                      </p:tavLst>
                                    </p:anim>
                                    <p:anim calcmode="lin" valueType="num">
                                      <p:cBhvr additive="base">
                                        <p:cTn id="37" dur="500"/>
                                        <p:tgtEl>
                                          <p:spTgt spid="5"/>
                                        </p:tgtEl>
                                        <p:attrNameLst>
                                          <p:attrName>ppt_y</p:attrName>
                                        </p:attrNameLst>
                                      </p:cBhvr>
                                      <p:tavLst>
                                        <p:tav tm="0">
                                          <p:val>
                                            <p:strVal val="ppt_y"/>
                                          </p:val>
                                        </p:tav>
                                        <p:tav tm="100000">
                                          <p:val>
                                            <p:strVal val="1+ppt_h/2"/>
                                          </p:val>
                                        </p:tav>
                                      </p:tavLst>
                                    </p:anim>
                                    <p:set>
                                      <p:cBhvr>
                                        <p:cTn id="38"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3" grpId="1"/>
      <p:bldP spid="5" grpId="0"/>
      <p:bldP spid="5" grpId="1"/>
      <p:bldP spid="7" grpId="0"/>
      <p:bldP spid="7"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36C345-8D44-A874-F600-4D9445889BDC}"/>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E65EFEDC-ED8E-BB60-984E-56FFAD9F3E81}"/>
              </a:ext>
            </a:extLst>
          </p:cNvPr>
          <p:cNvSpPr/>
          <p:nvPr/>
        </p:nvSpPr>
        <p:spPr>
          <a:xfrm>
            <a:off x="0" y="0"/>
            <a:ext cx="731454" cy="10287000"/>
          </a:xfrm>
          <a:custGeom>
            <a:avLst/>
            <a:gdLst/>
            <a:ahLst/>
            <a:cxnLst/>
            <a:rect l="l" t="t" r="r" b="b"/>
            <a:pathLst>
              <a:path w="731454" h="10287000">
                <a:moveTo>
                  <a:pt x="0" y="0"/>
                </a:moveTo>
                <a:lnTo>
                  <a:pt x="731454" y="0"/>
                </a:lnTo>
                <a:lnTo>
                  <a:pt x="731454" y="10287000"/>
                </a:lnTo>
                <a:lnTo>
                  <a:pt x="0" y="10287000"/>
                </a:lnTo>
                <a:lnTo>
                  <a:pt x="0" y="0"/>
                </a:lnTo>
                <a:close/>
              </a:path>
            </a:pathLst>
          </a:custGeom>
          <a:blipFill>
            <a:blip r:embed="rId2"/>
            <a:stretch>
              <a:fillRect r="-2400226"/>
            </a:stretch>
          </a:blipFill>
        </p:spPr>
      </p:sp>
      <p:sp>
        <p:nvSpPr>
          <p:cNvPr id="3" name="Freeform 3">
            <a:extLst>
              <a:ext uri="{FF2B5EF4-FFF2-40B4-BE49-F238E27FC236}">
                <a16:creationId xmlns:a16="http://schemas.microsoft.com/office/drawing/2014/main" id="{84F39AC6-2E9D-DB71-502B-D52F03717D99}"/>
              </a:ext>
            </a:extLst>
          </p:cNvPr>
          <p:cNvSpPr/>
          <p:nvPr/>
        </p:nvSpPr>
        <p:spPr>
          <a:xfrm>
            <a:off x="14732871" y="9032040"/>
            <a:ext cx="3136874" cy="858719"/>
          </a:xfrm>
          <a:custGeom>
            <a:avLst/>
            <a:gdLst/>
            <a:ahLst/>
            <a:cxnLst/>
            <a:rect l="l" t="t" r="r" b="b"/>
            <a:pathLst>
              <a:path w="3136874" h="858719">
                <a:moveTo>
                  <a:pt x="0" y="0"/>
                </a:moveTo>
                <a:lnTo>
                  <a:pt x="3136874" y="0"/>
                </a:lnTo>
                <a:lnTo>
                  <a:pt x="3136874" y="858720"/>
                </a:lnTo>
                <a:lnTo>
                  <a:pt x="0" y="858720"/>
                </a:lnTo>
                <a:lnTo>
                  <a:pt x="0" y="0"/>
                </a:lnTo>
                <a:close/>
              </a:path>
            </a:pathLst>
          </a:custGeom>
          <a:blipFill>
            <a:blip r:embed="rId3"/>
            <a:stretch>
              <a:fillRect/>
            </a:stretch>
          </a:blipFill>
        </p:spPr>
      </p:sp>
      <p:sp>
        <p:nvSpPr>
          <p:cNvPr id="8" name="Retângulo 7">
            <a:extLst>
              <a:ext uri="{FF2B5EF4-FFF2-40B4-BE49-F238E27FC236}">
                <a16:creationId xmlns:a16="http://schemas.microsoft.com/office/drawing/2014/main" id="{29A5C11E-3F22-7E55-F8FA-723F7686B50E}"/>
              </a:ext>
            </a:extLst>
          </p:cNvPr>
          <p:cNvSpPr/>
          <p:nvPr/>
        </p:nvSpPr>
        <p:spPr>
          <a:xfrm>
            <a:off x="729662" y="2601"/>
            <a:ext cx="8417127" cy="807906"/>
          </a:xfrm>
          <a:prstGeom prst="rect">
            <a:avLst/>
          </a:prstGeom>
          <a:solidFill>
            <a:srgbClr val="DFE1E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0" name="CaixaDeTexto 9">
            <a:extLst>
              <a:ext uri="{FF2B5EF4-FFF2-40B4-BE49-F238E27FC236}">
                <a16:creationId xmlns:a16="http://schemas.microsoft.com/office/drawing/2014/main" id="{4690FA36-2A88-8F72-596C-B13920A1492A}"/>
              </a:ext>
            </a:extLst>
          </p:cNvPr>
          <p:cNvSpPr txBox="1"/>
          <p:nvPr/>
        </p:nvSpPr>
        <p:spPr>
          <a:xfrm>
            <a:off x="734493" y="-101105"/>
            <a:ext cx="6368275" cy="923330"/>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r>
              <a:rPr lang="pt-BR" sz="5400" b="1" dirty="0">
                <a:solidFill>
                  <a:srgbClr val="034F6E"/>
                </a:solidFill>
                <a:ea typeface="Calibri"/>
                <a:cs typeface="Calibri"/>
              </a:rPr>
              <a:t>Celebração</a:t>
            </a:r>
          </a:p>
        </p:txBody>
      </p:sp>
      <p:sp>
        <p:nvSpPr>
          <p:cNvPr id="23" name="TextBox 5">
            <a:extLst>
              <a:ext uri="{FF2B5EF4-FFF2-40B4-BE49-F238E27FC236}">
                <a16:creationId xmlns:a16="http://schemas.microsoft.com/office/drawing/2014/main" id="{7F9D6AB8-FA4B-2BD9-2929-6B29F4F6853C}"/>
              </a:ext>
            </a:extLst>
          </p:cNvPr>
          <p:cNvSpPr txBox="1"/>
          <p:nvPr/>
        </p:nvSpPr>
        <p:spPr>
          <a:xfrm>
            <a:off x="970721" y="1174417"/>
            <a:ext cx="13316742" cy="5349285"/>
          </a:xfrm>
          <a:prstGeom prst="rect">
            <a:avLst/>
          </a:prstGeom>
        </p:spPr>
        <p:txBody>
          <a:bodyPr wrap="square" lIns="0" tIns="0" rIns="0" bIns="0" rtlCol="0" anchor="t">
            <a:spAutoFit/>
          </a:bodyPr>
          <a:lstStyle/>
          <a:p>
            <a:pPr algn="just">
              <a:lnSpc>
                <a:spcPts val="3499"/>
              </a:lnSpc>
              <a:spcBef>
                <a:spcPct val="0"/>
              </a:spcBef>
            </a:pPr>
            <a:r>
              <a:rPr lang="pt-BR" sz="2200" b="1" dirty="0">
                <a:solidFill>
                  <a:srgbClr val="034F6E"/>
                </a:solidFill>
                <a:latin typeface="Calibri"/>
                <a:ea typeface="Calibri"/>
                <a:cs typeface="Calibri"/>
                <a:sym typeface="Gotham"/>
              </a:rPr>
              <a:t>Análise técnica e jurídica:</a:t>
            </a:r>
            <a:r>
              <a:rPr lang="pt-BR" sz="2200" dirty="0">
                <a:solidFill>
                  <a:srgbClr val="000000"/>
                </a:solidFill>
                <a:latin typeface="Calibri"/>
                <a:ea typeface="Calibri"/>
                <a:cs typeface="Calibri"/>
                <a:sym typeface="Gotham"/>
              </a:rPr>
              <a:t> Após o cadastramento da proposta de plano de trabalho e entrega da documentação, inicia-se a fase de análise técnica e jurídica, onde serão analisados os parâmetros técnicos como a finalidade do convênio, a relação do objeto com a finalidade e os custos de execução bem como os parâmetros jurídicos, como o atendimento à legislação vigente e observação à formalidade do instrumento. A entrega da documentação correta em tempo hábil é fator crucial para uma celebração célere.</a:t>
            </a:r>
            <a:endParaRPr lang="pt-BR" sz="2200" dirty="0">
              <a:solidFill>
                <a:srgbClr val="000000"/>
              </a:solidFill>
              <a:latin typeface="Calibri"/>
              <a:ea typeface="Calibri"/>
              <a:cs typeface="Calibri"/>
            </a:endParaRPr>
          </a:p>
          <a:p>
            <a:pPr algn="just">
              <a:lnSpc>
                <a:spcPts val="3499"/>
              </a:lnSpc>
              <a:spcBef>
                <a:spcPct val="0"/>
              </a:spcBef>
            </a:pPr>
            <a:endParaRPr lang="pt-BR" sz="2200" dirty="0">
              <a:solidFill>
                <a:srgbClr val="000000"/>
              </a:solidFill>
              <a:latin typeface="Calibri"/>
              <a:ea typeface="Calibri"/>
              <a:cs typeface="Calibri"/>
            </a:endParaRPr>
          </a:p>
          <a:p>
            <a:pPr algn="just">
              <a:lnSpc>
                <a:spcPts val="3499"/>
              </a:lnSpc>
              <a:spcBef>
                <a:spcPct val="0"/>
              </a:spcBef>
            </a:pPr>
            <a:endParaRPr lang="pt-BR" sz="2200" dirty="0">
              <a:solidFill>
                <a:srgbClr val="000000"/>
              </a:solidFill>
              <a:latin typeface="Calibri"/>
              <a:ea typeface="Calibri"/>
              <a:cs typeface="Calibri"/>
            </a:endParaRPr>
          </a:p>
          <a:p>
            <a:pPr algn="just">
              <a:lnSpc>
                <a:spcPts val="3499"/>
              </a:lnSpc>
              <a:spcBef>
                <a:spcPct val="0"/>
              </a:spcBef>
            </a:pPr>
            <a:endParaRPr lang="pt-BR" sz="2200" dirty="0">
              <a:solidFill>
                <a:srgbClr val="000000"/>
              </a:solidFill>
              <a:latin typeface="Calibri"/>
              <a:ea typeface="Calibri"/>
              <a:cs typeface="Calibri"/>
            </a:endParaRPr>
          </a:p>
          <a:p>
            <a:pPr algn="just">
              <a:lnSpc>
                <a:spcPts val="3499"/>
              </a:lnSpc>
              <a:spcBef>
                <a:spcPct val="0"/>
              </a:spcBef>
            </a:pPr>
            <a:endParaRPr lang="pt-BR" sz="2450" dirty="0">
              <a:solidFill>
                <a:srgbClr val="000000"/>
              </a:solidFill>
              <a:latin typeface="Gotham"/>
              <a:ea typeface="Gotham"/>
              <a:cs typeface="Gotham"/>
            </a:endParaRPr>
          </a:p>
          <a:p>
            <a:pPr algn="just">
              <a:lnSpc>
                <a:spcPts val="3499"/>
              </a:lnSpc>
              <a:spcBef>
                <a:spcPct val="0"/>
              </a:spcBef>
            </a:pPr>
            <a:endParaRPr lang="pt-BR" sz="2450" dirty="0">
              <a:solidFill>
                <a:srgbClr val="000000"/>
              </a:solidFill>
              <a:latin typeface="Gotham"/>
              <a:ea typeface="Gotham"/>
              <a:cs typeface="Gotham"/>
            </a:endParaRPr>
          </a:p>
          <a:p>
            <a:pPr algn="just">
              <a:lnSpc>
                <a:spcPts val="3499"/>
              </a:lnSpc>
              <a:spcBef>
                <a:spcPct val="0"/>
              </a:spcBef>
            </a:pPr>
            <a:endParaRPr lang="pt-BR" sz="2450" dirty="0">
              <a:solidFill>
                <a:srgbClr val="000000"/>
              </a:solidFill>
              <a:latin typeface="Gotham"/>
              <a:ea typeface="Gotham"/>
              <a:cs typeface="Gotham"/>
            </a:endParaRPr>
          </a:p>
          <a:p>
            <a:pPr algn="just">
              <a:lnSpc>
                <a:spcPts val="3499"/>
              </a:lnSpc>
              <a:spcBef>
                <a:spcPct val="0"/>
              </a:spcBef>
            </a:pPr>
            <a:endParaRPr lang="pt-BR" sz="2450" dirty="0">
              <a:latin typeface="Gotham"/>
              <a:cs typeface="Gotham"/>
            </a:endParaRPr>
          </a:p>
        </p:txBody>
      </p:sp>
      <p:sp>
        <p:nvSpPr>
          <p:cNvPr id="5" name="TextBox 5">
            <a:extLst>
              <a:ext uri="{FF2B5EF4-FFF2-40B4-BE49-F238E27FC236}">
                <a16:creationId xmlns:a16="http://schemas.microsoft.com/office/drawing/2014/main" id="{38633D8F-6436-1640-918E-9043423572F0}"/>
              </a:ext>
            </a:extLst>
          </p:cNvPr>
          <p:cNvSpPr txBox="1"/>
          <p:nvPr/>
        </p:nvSpPr>
        <p:spPr>
          <a:xfrm>
            <a:off x="970721" y="5384627"/>
            <a:ext cx="13316742" cy="2207399"/>
          </a:xfrm>
          <a:prstGeom prst="rect">
            <a:avLst/>
          </a:prstGeom>
        </p:spPr>
        <p:txBody>
          <a:bodyPr wrap="square" lIns="0" tIns="0" rIns="0" bIns="0" rtlCol="0" anchor="t">
            <a:spAutoFit/>
          </a:bodyPr>
          <a:lstStyle/>
          <a:p>
            <a:pPr algn="just">
              <a:lnSpc>
                <a:spcPts val="3499"/>
              </a:lnSpc>
              <a:spcBef>
                <a:spcPct val="0"/>
              </a:spcBef>
            </a:pPr>
            <a:r>
              <a:rPr lang="pt-BR" sz="2200" b="1" dirty="0">
                <a:solidFill>
                  <a:srgbClr val="034F6E"/>
                </a:solidFill>
                <a:latin typeface="Calibri"/>
                <a:ea typeface="Calibri"/>
                <a:cs typeface="Calibri"/>
                <a:sym typeface="Gotham"/>
              </a:rPr>
              <a:t>Publicação:</a:t>
            </a:r>
            <a:r>
              <a:rPr lang="pt-BR" sz="2200" dirty="0">
                <a:solidFill>
                  <a:srgbClr val="000000"/>
                </a:solidFill>
                <a:latin typeface="Calibri"/>
                <a:ea typeface="Calibri"/>
                <a:cs typeface="Calibri"/>
                <a:sym typeface="Gotham"/>
              </a:rPr>
              <a:t> Por fim, é realizada a publicação do instrumento jurídico no Diário Oficial do Estado de Minas Gerais. Esta fase é extremamente importante, para atendimento ao princípio da publicidade dos atos da Administração Pública, gerando transparência ao instrumento jurídico e garantindo acesso às informações públicas. </a:t>
            </a:r>
            <a:endParaRPr lang="pt-BR" sz="2200" dirty="0">
              <a:solidFill>
                <a:srgbClr val="000000"/>
              </a:solidFill>
              <a:latin typeface="Calibri"/>
              <a:ea typeface="Calibri"/>
              <a:cs typeface="Calibri"/>
            </a:endParaRPr>
          </a:p>
          <a:p>
            <a:pPr algn="just">
              <a:lnSpc>
                <a:spcPts val="3499"/>
              </a:lnSpc>
              <a:spcBef>
                <a:spcPct val="0"/>
              </a:spcBef>
            </a:pPr>
            <a:endParaRPr lang="pt-BR" sz="2450" dirty="0">
              <a:solidFill>
                <a:srgbClr val="000000"/>
              </a:solidFill>
              <a:latin typeface="Gotham"/>
              <a:ea typeface="Gotham"/>
              <a:cs typeface="Gotham"/>
            </a:endParaRPr>
          </a:p>
          <a:p>
            <a:pPr algn="just">
              <a:lnSpc>
                <a:spcPts val="3499"/>
              </a:lnSpc>
              <a:spcBef>
                <a:spcPct val="0"/>
              </a:spcBef>
            </a:pPr>
            <a:endParaRPr lang="pt-BR" sz="2450" dirty="0">
              <a:latin typeface="Gotham"/>
              <a:cs typeface="Gotham"/>
            </a:endParaRPr>
          </a:p>
        </p:txBody>
      </p:sp>
      <p:sp>
        <p:nvSpPr>
          <p:cNvPr id="7" name="TextBox 5">
            <a:extLst>
              <a:ext uri="{FF2B5EF4-FFF2-40B4-BE49-F238E27FC236}">
                <a16:creationId xmlns:a16="http://schemas.microsoft.com/office/drawing/2014/main" id="{3AFDDA82-B812-708E-0126-EEDC1B284B90}"/>
              </a:ext>
            </a:extLst>
          </p:cNvPr>
          <p:cNvSpPr txBox="1"/>
          <p:nvPr/>
        </p:nvSpPr>
        <p:spPr>
          <a:xfrm>
            <a:off x="970721" y="3612495"/>
            <a:ext cx="13316742" cy="3553922"/>
          </a:xfrm>
          <a:prstGeom prst="rect">
            <a:avLst/>
          </a:prstGeom>
        </p:spPr>
        <p:txBody>
          <a:bodyPr wrap="square" lIns="0" tIns="0" rIns="0" bIns="0" rtlCol="0" anchor="t">
            <a:spAutoFit/>
          </a:bodyPr>
          <a:lstStyle/>
          <a:p>
            <a:pPr algn="just">
              <a:lnSpc>
                <a:spcPts val="3499"/>
              </a:lnSpc>
              <a:spcBef>
                <a:spcPct val="0"/>
              </a:spcBef>
            </a:pPr>
            <a:r>
              <a:rPr lang="pt-BR" sz="2200" b="1" dirty="0">
                <a:solidFill>
                  <a:srgbClr val="034F6E"/>
                </a:solidFill>
                <a:latin typeface="Calibri"/>
                <a:ea typeface="Calibri"/>
                <a:cs typeface="Calibri"/>
                <a:sym typeface="Gotham"/>
              </a:rPr>
              <a:t>Assinatura:</a:t>
            </a:r>
            <a:r>
              <a:rPr lang="pt-BR" sz="2200" dirty="0">
                <a:solidFill>
                  <a:srgbClr val="000000"/>
                </a:solidFill>
                <a:latin typeface="Calibri"/>
                <a:ea typeface="Calibri"/>
                <a:cs typeface="Calibri"/>
                <a:sym typeface="Gotham"/>
              </a:rPr>
              <a:t> Aprovados os parâmetros técnicos e jurídicos, o convênio entra na fase de assinatura, onde serão colhidas as assinaturas dos representantes legais dos partícipes para a formalização do instrumento jurídico. Atualmente, as assinaturas são realizadas via SIGCON-Saída, de forma eletrônica. </a:t>
            </a:r>
            <a:endParaRPr lang="pt-BR" sz="2200" dirty="0">
              <a:solidFill>
                <a:srgbClr val="000000"/>
              </a:solidFill>
              <a:latin typeface="Calibri"/>
              <a:ea typeface="Calibri"/>
              <a:cs typeface="Calibri"/>
            </a:endParaRPr>
          </a:p>
          <a:p>
            <a:pPr algn="just">
              <a:lnSpc>
                <a:spcPts val="3499"/>
              </a:lnSpc>
              <a:spcBef>
                <a:spcPct val="0"/>
              </a:spcBef>
            </a:pPr>
            <a:endParaRPr lang="pt-BR" sz="2200" dirty="0">
              <a:solidFill>
                <a:srgbClr val="000000"/>
              </a:solidFill>
              <a:latin typeface="Calibri"/>
              <a:ea typeface="Calibri"/>
              <a:cs typeface="Calibri"/>
            </a:endParaRPr>
          </a:p>
          <a:p>
            <a:pPr algn="just">
              <a:lnSpc>
                <a:spcPts val="3499"/>
              </a:lnSpc>
              <a:spcBef>
                <a:spcPct val="0"/>
              </a:spcBef>
            </a:pPr>
            <a:endParaRPr lang="pt-BR" sz="2450" dirty="0">
              <a:solidFill>
                <a:srgbClr val="000000"/>
              </a:solidFill>
              <a:latin typeface="Gotham"/>
              <a:ea typeface="Gotham"/>
              <a:cs typeface="Gotham"/>
            </a:endParaRPr>
          </a:p>
          <a:p>
            <a:pPr algn="just">
              <a:lnSpc>
                <a:spcPts val="3499"/>
              </a:lnSpc>
              <a:spcBef>
                <a:spcPct val="0"/>
              </a:spcBef>
            </a:pPr>
            <a:endParaRPr lang="pt-BR" sz="2450" dirty="0">
              <a:solidFill>
                <a:srgbClr val="000000"/>
              </a:solidFill>
              <a:latin typeface="Gotham"/>
              <a:ea typeface="Gotham"/>
              <a:cs typeface="Gotham"/>
            </a:endParaRPr>
          </a:p>
          <a:p>
            <a:pPr algn="just">
              <a:lnSpc>
                <a:spcPts val="3499"/>
              </a:lnSpc>
              <a:spcBef>
                <a:spcPct val="0"/>
              </a:spcBef>
            </a:pPr>
            <a:endParaRPr lang="pt-BR" sz="2450" dirty="0">
              <a:solidFill>
                <a:srgbClr val="000000"/>
              </a:solidFill>
              <a:latin typeface="Gotham"/>
              <a:ea typeface="Gotham"/>
              <a:cs typeface="Gotham"/>
            </a:endParaRPr>
          </a:p>
          <a:p>
            <a:pPr algn="just">
              <a:lnSpc>
                <a:spcPts val="3499"/>
              </a:lnSpc>
              <a:spcBef>
                <a:spcPct val="0"/>
              </a:spcBef>
            </a:pPr>
            <a:endParaRPr lang="pt-BR" sz="2450" dirty="0">
              <a:latin typeface="Gotham"/>
              <a:cs typeface="Gotham"/>
            </a:endParaRPr>
          </a:p>
        </p:txBody>
      </p:sp>
    </p:spTree>
    <p:extLst>
      <p:ext uri="{BB962C8B-B14F-4D97-AF65-F5344CB8AC3E}">
        <p14:creationId xmlns:p14="http://schemas.microsoft.com/office/powerpoint/2010/main" val="2315821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1" nodeType="clickEffect">
                                  <p:stCondLst>
                                    <p:cond delay="0"/>
                                  </p:stCondLst>
                                  <p:childTnLst>
                                    <p:anim calcmode="lin" valueType="num">
                                      <p:cBhvr additive="base">
                                        <p:cTn id="12" dur="500"/>
                                        <p:tgtEl>
                                          <p:spTgt spid="23"/>
                                        </p:tgtEl>
                                        <p:attrNameLst>
                                          <p:attrName>ppt_x</p:attrName>
                                        </p:attrNameLst>
                                      </p:cBhvr>
                                      <p:tavLst>
                                        <p:tav tm="0">
                                          <p:val>
                                            <p:strVal val="ppt_x"/>
                                          </p:val>
                                        </p:tav>
                                        <p:tav tm="100000">
                                          <p:val>
                                            <p:strVal val="ppt_x"/>
                                          </p:val>
                                        </p:tav>
                                      </p:tavLst>
                                    </p:anim>
                                    <p:anim calcmode="lin" valueType="num">
                                      <p:cBhvr additive="base">
                                        <p:cTn id="13" dur="500"/>
                                        <p:tgtEl>
                                          <p:spTgt spid="23"/>
                                        </p:tgtEl>
                                        <p:attrNameLst>
                                          <p:attrName>ppt_y</p:attrName>
                                        </p:attrNameLst>
                                      </p:cBhvr>
                                      <p:tavLst>
                                        <p:tav tm="0">
                                          <p:val>
                                            <p:strVal val="ppt_y"/>
                                          </p:val>
                                        </p:tav>
                                        <p:tav tm="100000">
                                          <p:val>
                                            <p:strVal val="1+ppt_h/2"/>
                                          </p:val>
                                        </p:tav>
                                      </p:tavLst>
                                    </p:anim>
                                    <p:set>
                                      <p:cBhvr>
                                        <p:cTn id="14" dur="1" fill="hold">
                                          <p:stCondLst>
                                            <p:cond delay="499"/>
                                          </p:stCondLst>
                                        </p:cTn>
                                        <p:tgtEl>
                                          <p:spTgt spid="23"/>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grpId="1" nodeType="clickEffect">
                                  <p:stCondLst>
                                    <p:cond delay="0"/>
                                  </p:stCondLst>
                                  <p:childTnLst>
                                    <p:anim calcmode="lin" valueType="num">
                                      <p:cBhvr additive="base">
                                        <p:cTn id="24" dur="500"/>
                                        <p:tgtEl>
                                          <p:spTgt spid="7"/>
                                        </p:tgtEl>
                                        <p:attrNameLst>
                                          <p:attrName>ppt_x</p:attrName>
                                        </p:attrNameLst>
                                      </p:cBhvr>
                                      <p:tavLst>
                                        <p:tav tm="0">
                                          <p:val>
                                            <p:strVal val="ppt_x"/>
                                          </p:val>
                                        </p:tav>
                                        <p:tav tm="100000">
                                          <p:val>
                                            <p:strVal val="ppt_x"/>
                                          </p:val>
                                        </p:tav>
                                      </p:tavLst>
                                    </p:anim>
                                    <p:anim calcmode="lin" valueType="num">
                                      <p:cBhvr additive="base">
                                        <p:cTn id="25" dur="500"/>
                                        <p:tgtEl>
                                          <p:spTgt spid="7"/>
                                        </p:tgtEl>
                                        <p:attrNameLst>
                                          <p:attrName>ppt_y</p:attrName>
                                        </p:attrNameLst>
                                      </p:cBhvr>
                                      <p:tavLst>
                                        <p:tav tm="0">
                                          <p:val>
                                            <p:strVal val="ppt_y"/>
                                          </p:val>
                                        </p:tav>
                                        <p:tav tm="100000">
                                          <p:val>
                                            <p:strVal val="1+ppt_h/2"/>
                                          </p:val>
                                        </p:tav>
                                      </p:tavLst>
                                    </p:anim>
                                    <p:set>
                                      <p:cBhvr>
                                        <p:cTn id="26" dur="1" fill="hold">
                                          <p:stCondLst>
                                            <p:cond delay="499"/>
                                          </p:stCondLst>
                                        </p:cTn>
                                        <p:tgtEl>
                                          <p:spTgt spid="7"/>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xit" presetSubtype="4" fill="hold" grpId="1" nodeType="clickEffect">
                                  <p:stCondLst>
                                    <p:cond delay="0"/>
                                  </p:stCondLst>
                                  <p:childTnLst>
                                    <p:anim calcmode="lin" valueType="num">
                                      <p:cBhvr additive="base">
                                        <p:cTn id="36" dur="500"/>
                                        <p:tgtEl>
                                          <p:spTgt spid="5"/>
                                        </p:tgtEl>
                                        <p:attrNameLst>
                                          <p:attrName>ppt_x</p:attrName>
                                        </p:attrNameLst>
                                      </p:cBhvr>
                                      <p:tavLst>
                                        <p:tav tm="0">
                                          <p:val>
                                            <p:strVal val="ppt_x"/>
                                          </p:val>
                                        </p:tav>
                                        <p:tav tm="100000">
                                          <p:val>
                                            <p:strVal val="ppt_x"/>
                                          </p:val>
                                        </p:tav>
                                      </p:tavLst>
                                    </p:anim>
                                    <p:anim calcmode="lin" valueType="num">
                                      <p:cBhvr additive="base">
                                        <p:cTn id="37" dur="500"/>
                                        <p:tgtEl>
                                          <p:spTgt spid="5"/>
                                        </p:tgtEl>
                                        <p:attrNameLst>
                                          <p:attrName>ppt_y</p:attrName>
                                        </p:attrNameLst>
                                      </p:cBhvr>
                                      <p:tavLst>
                                        <p:tav tm="0">
                                          <p:val>
                                            <p:strVal val="ppt_y"/>
                                          </p:val>
                                        </p:tav>
                                        <p:tav tm="100000">
                                          <p:val>
                                            <p:strVal val="1+ppt_h/2"/>
                                          </p:val>
                                        </p:tav>
                                      </p:tavLst>
                                    </p:anim>
                                    <p:set>
                                      <p:cBhvr>
                                        <p:cTn id="38"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3" grpId="1"/>
      <p:bldP spid="5" grpId="0"/>
      <p:bldP spid="5" grpId="1"/>
      <p:bldP spid="7" grpId="0"/>
      <p:bldP spid="7" grpId="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B08D58FADB61F04EBBB4F355C06EFBED" ma:contentTypeVersion="18" ma:contentTypeDescription="Crie um novo documento." ma:contentTypeScope="" ma:versionID="40876611423d673b83f6a582fb1322aa">
  <xsd:schema xmlns:xsd="http://www.w3.org/2001/XMLSchema" xmlns:xs="http://www.w3.org/2001/XMLSchema" xmlns:p="http://schemas.microsoft.com/office/2006/metadata/properties" xmlns:ns2="6f4338ef-addb-4c87-aefe-1895241b335f" xmlns:ns3="b91e7f20-fe0a-487d-91a9-605ac1c64acf" targetNamespace="http://schemas.microsoft.com/office/2006/metadata/properties" ma:root="true" ma:fieldsID="1b43a19747f2423bcc1a88ba583472ac" ns2:_="" ns3:_="">
    <xsd:import namespace="6f4338ef-addb-4c87-aefe-1895241b335f"/>
    <xsd:import namespace="b91e7f20-fe0a-487d-91a9-605ac1c64ac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2:MediaServiceAutoKeyPoints" minOccurs="0"/>
                <xsd:element ref="ns2:MediaServiceKeyPoints" minOccurs="0"/>
                <xsd:element ref="ns2:MediaServiceOCR"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f4338ef-addb-4c87-aefe-1895241b335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21" nillable="true" ma:taxonomy="true" ma:internalName="lcf76f155ced4ddcb4097134ff3c332f" ma:taxonomyFieldName="MediaServiceImageTags" ma:displayName="Marcações de imagem" ma:readOnly="false" ma:fieldId="{5cf76f15-5ced-4ddc-b409-7134ff3c332f}" ma:taxonomyMulti="true" ma:sspId="917d32f3-4fa4-4f5b-a8d0-62dbd3d265b9"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description="" ma:indexed="true"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91e7f20-fe0a-487d-91a9-605ac1c64acf" elementFormDefault="qualified">
    <xsd:import namespace="http://schemas.microsoft.com/office/2006/documentManagement/types"/>
    <xsd:import namespace="http://schemas.microsoft.com/office/infopath/2007/PartnerControls"/>
    <xsd:element name="SharedWithUsers" ma:index="18" nillable="true" ma:displayName="Compartilhado com"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Detalhes de Compartilhado Com" ma:internalName="SharedWithDetails" ma:readOnly="true">
      <xsd:simpleType>
        <xsd:restriction base="dms:Note">
          <xsd:maxLength value="255"/>
        </xsd:restriction>
      </xsd:simpleType>
    </xsd:element>
    <xsd:element name="TaxCatchAll" ma:index="22" nillable="true" ma:displayName="Taxonomy Catch All Column" ma:hidden="true" ma:list="{7713ba56-db42-42a6-b87e-23989027186c}" ma:internalName="TaxCatchAll" ma:showField="CatchAllData" ma:web="b91e7f20-fe0a-487d-91a9-605ac1c64ac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ú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b91e7f20-fe0a-487d-91a9-605ac1c64acf" xsi:nil="true"/>
    <lcf76f155ced4ddcb4097134ff3c332f xmlns="6f4338ef-addb-4c87-aefe-1895241b335f">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AD9EF15-248A-4528-B032-35181FAEBC75}">
  <ds:schemaRefs>
    <ds:schemaRef ds:uri="6f4338ef-addb-4c87-aefe-1895241b335f"/>
    <ds:schemaRef ds:uri="b91e7f20-fe0a-487d-91a9-605ac1c64ac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7D0228E7-2CB3-4101-A63D-6B5CC1FB53F5}">
  <ds:schemaRefs>
    <ds:schemaRef ds:uri="http://schemas.microsoft.com/office/infopath/2007/PartnerControls"/>
    <ds:schemaRef ds:uri="http://www.w3.org/XML/1998/namespace"/>
    <ds:schemaRef ds:uri="http://purl.org/dc/elements/1.1/"/>
    <ds:schemaRef ds:uri="http://schemas.microsoft.com/office/2006/documentManagement/types"/>
    <ds:schemaRef ds:uri="http://purl.org/dc/dcmitype/"/>
    <ds:schemaRef ds:uri="http://schemas.openxmlformats.org/package/2006/metadata/core-properties"/>
    <ds:schemaRef ds:uri="b91e7f20-fe0a-487d-91a9-605ac1c64acf"/>
    <ds:schemaRef ds:uri="6f4338ef-addb-4c87-aefe-1895241b335f"/>
    <ds:schemaRef ds:uri="http://schemas.microsoft.com/office/2006/metadata/properties"/>
    <ds:schemaRef ds:uri="http://purl.org/dc/terms/"/>
  </ds:schemaRefs>
</ds:datastoreItem>
</file>

<file path=customXml/itemProps3.xml><?xml version="1.0" encoding="utf-8"?>
<ds:datastoreItem xmlns:ds="http://schemas.openxmlformats.org/officeDocument/2006/customXml" ds:itemID="{BD133EA5-4FF2-450E-9E03-6F04556055F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TotalTime>
  <Words>5473</Words>
  <Application>Microsoft Office PowerPoint</Application>
  <PresentationFormat>Personalizar</PresentationFormat>
  <Paragraphs>516</Paragraphs>
  <Slides>40</Slides>
  <Notes>0</Notes>
  <HiddenSlides>0</HiddenSlides>
  <MMClips>0</MMClips>
  <ScaleCrop>false</ScaleCrop>
  <HeadingPairs>
    <vt:vector size="6" baseType="variant">
      <vt:variant>
        <vt:lpstr>Fontes usadas</vt:lpstr>
      </vt:variant>
      <vt:variant>
        <vt:i4>7</vt:i4>
      </vt:variant>
      <vt:variant>
        <vt:lpstr>Tema</vt:lpstr>
      </vt:variant>
      <vt:variant>
        <vt:i4>1</vt:i4>
      </vt:variant>
      <vt:variant>
        <vt:lpstr>Títulos de slides</vt:lpstr>
      </vt:variant>
      <vt:variant>
        <vt:i4>40</vt:i4>
      </vt:variant>
    </vt:vector>
  </HeadingPairs>
  <TitlesOfParts>
    <vt:vector size="48" baseType="lpstr">
      <vt:lpstr>Aptos</vt:lpstr>
      <vt:lpstr>Aptos Display</vt:lpstr>
      <vt:lpstr>Gotham Bold</vt:lpstr>
      <vt:lpstr>Gotham</vt:lpstr>
      <vt:lpstr>Calibri</vt:lpstr>
      <vt:lpstr>Arial</vt:lpstr>
      <vt:lpstr>Arial,Sans-Serif</vt:lpstr>
      <vt:lpstr>Office Theme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Template de apresentação 41º congresso</dc:title>
  <dc:creator>Márcio de Abreu Andrade Rodrigues (SEGOV)</dc:creator>
  <cp:lastModifiedBy>Márcio de Abreu Andrade Rodrigues (SEGOV)</cp:lastModifiedBy>
  <cp:revision>1110</cp:revision>
  <dcterms:created xsi:type="dcterms:W3CDTF">2006-08-16T00:00:00Z</dcterms:created>
  <dcterms:modified xsi:type="dcterms:W3CDTF">2026-05-05T22:25:45Z</dcterms:modified>
  <dc:identifier>DAHCQBMVp9E</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0x010100B08D58FADB61F04EBBB4F355C06EFBED</vt:lpwstr>
  </property>
  <property fmtid="{D5CDD505-2E9C-101B-9397-08002B2CF9AE}" pid="3" name="MediaServiceImageTags">
    <vt:lpwstr/>
  </property>
</Properties>
</file>